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57" r:id="rId4"/>
    <p:sldId id="260" r:id="rId5"/>
    <p:sldId id="261" r:id="rId6"/>
    <p:sldId id="262" r:id="rId7"/>
    <p:sldId id="263" r:id="rId8"/>
    <p:sldId id="265" r:id="rId9"/>
    <p:sldId id="270" r:id="rId10"/>
    <p:sldId id="264" r:id="rId11"/>
    <p:sldId id="266" r:id="rId12"/>
    <p:sldId id="267" r:id="rId13"/>
    <p:sldId id="268" r:id="rId14"/>
    <p:sldId id="269" r:id="rId15"/>
    <p:sldId id="271" r:id="rId16"/>
    <p:sldId id="272" r:id="rId17"/>
    <p:sldId id="280" r:id="rId18"/>
    <p:sldId id="275" r:id="rId19"/>
    <p:sldId id="273" r:id="rId20"/>
    <p:sldId id="274" r:id="rId21"/>
    <p:sldId id="276" r:id="rId22"/>
    <p:sldId id="277" r:id="rId23"/>
    <p:sldId id="278" r:id="rId24"/>
    <p:sldId id="259" r:id="rId25"/>
    <p:sldId id="279" r:id="rId26"/>
  </p:sldIdLst>
  <p:sldSz cx="12192000" cy="6858000"/>
  <p:notesSz cx="6858000" cy="9144000"/>
  <p:defaultTextStyle>
    <a:defPPr>
      <a:defRPr lang="en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3"/>
    <p:restoredTop sz="94690"/>
  </p:normalViewPr>
  <p:slideViewPr>
    <p:cSldViewPr snapToGrid="0" snapToObjects="1">
      <p:cViewPr varScale="1">
        <p:scale>
          <a:sx n="73" d="100"/>
          <a:sy n="73" d="100"/>
        </p:scale>
        <p:origin x="216" y="7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B32B77-0D43-B744-BF1D-DE2CF8C53A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F29D192-ED8F-1D4D-8958-8ED608DD4D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77858F-53B6-3D4B-BD08-5F5CBC69F3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4D1D3-D691-7148-B9A6-1EC971CF0F58}" type="datetimeFigureOut">
              <a:rPr lang="en-CN" smtClean="0"/>
              <a:t>2023/4/21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476F77-578F-BA4C-BFA0-68DD84A4D3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B955F6-607C-6346-9A39-21D77659B1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55F051-ED62-AD41-8660-375EBE5A15B5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6340889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938F7-0F6A-F84E-86FB-2BA970A04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A34A8AA-4F51-644C-8FF7-CC9298F0AC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BE2D38-68E9-1A4A-AE72-9491973119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4D1D3-D691-7148-B9A6-1EC971CF0F58}" type="datetimeFigureOut">
              <a:rPr lang="en-CN" smtClean="0"/>
              <a:t>2023/4/21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1B30FF-CF7A-C84C-B9A5-D258A57E72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3687B2-42C5-B64D-BC57-DD7D48B32A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55F051-ED62-AD41-8660-375EBE5A15B5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5111481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3E82F2B-8EAB-704B-B81B-B16D56893C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6C39D32-296B-A04B-86B3-8B24C5A2DE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72EF3C-C3FC-AB4C-AE63-BB6D1F62E8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4D1D3-D691-7148-B9A6-1EC971CF0F58}" type="datetimeFigureOut">
              <a:rPr lang="en-CN" smtClean="0"/>
              <a:t>2023/4/21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D694E2-2DFE-B444-B128-511DA36ED7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954B83-045D-AB44-A34D-BA4B60C56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55F051-ED62-AD41-8660-375EBE5A15B5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2842407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61CE3-1016-DD48-BF99-2E4554B95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A5F2F3-2FA5-894B-8B6C-BBC2A0014D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89501B-CD38-5649-ACA5-F33BDD8B71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4D1D3-D691-7148-B9A6-1EC971CF0F58}" type="datetimeFigureOut">
              <a:rPr lang="en-CN" smtClean="0"/>
              <a:t>2023/4/21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7B7901-0924-4E42-9856-F840D7189D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97CFBC-1FA5-EF4A-8460-A2AC5F8D9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55F051-ED62-AD41-8660-375EBE5A15B5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7119224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DD5DAE-9113-7945-A523-13A3411A81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1582E9-A0D7-9845-A633-7D35BB010D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A4D765-D0B7-9548-8C4E-5698AB9EA4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4D1D3-D691-7148-B9A6-1EC971CF0F58}" type="datetimeFigureOut">
              <a:rPr lang="en-CN" smtClean="0"/>
              <a:t>2023/4/21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D71094-71FA-0446-BE1E-99EADE03D1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107667-52B1-284B-9689-643E88CDA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55F051-ED62-AD41-8660-375EBE5A15B5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0809573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9909FE-47E5-8944-8F91-6AB97CE15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57B70C-82CD-7F4D-8555-008A23DD45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0DDC2A-BCB0-3A40-982E-341B82CA20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BDF19B-C648-7246-A776-2B00178901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4D1D3-D691-7148-B9A6-1EC971CF0F58}" type="datetimeFigureOut">
              <a:rPr lang="en-CN" smtClean="0"/>
              <a:t>2023/4/21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A91CEE-2E98-7F4B-9A20-7328755EB3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8E57D6-D47B-1A40-9B20-C53C3086D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55F051-ED62-AD41-8660-375EBE5A15B5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7129439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D48B49-6C8C-D048-A5A6-657237298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6F639E-A881-D144-8525-D41F8D0764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3D7486-03A1-4A42-9FDF-FA486CF9C7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63731D2-BA35-7D46-9042-94996849B8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BF839E8-949F-9C48-B4CD-0A6D987BCA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EFF195E-F938-D848-9153-2ADA714501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4D1D3-D691-7148-B9A6-1EC971CF0F58}" type="datetimeFigureOut">
              <a:rPr lang="en-CN" smtClean="0"/>
              <a:t>2023/4/21</a:t>
            </a:fld>
            <a:endParaRPr lang="en-C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827EFF8-859A-1A4B-B337-517C835E3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915B05B-8F98-9341-9940-D3AD078915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55F051-ED62-AD41-8660-375EBE5A15B5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929861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C027FB-4F70-3A40-AFA9-93868DD57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F71E7DE-ADFA-EB4F-9939-C980BC235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4D1D3-D691-7148-B9A6-1EC971CF0F58}" type="datetimeFigureOut">
              <a:rPr lang="en-CN" smtClean="0"/>
              <a:t>2023/4/21</a:t>
            </a:fld>
            <a:endParaRPr lang="en-C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EB36EC-915C-D343-B802-7309FE782F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0FCCC8-257A-C341-8E64-510CA0649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55F051-ED62-AD41-8660-375EBE5A15B5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2907311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7EC4B8C-AE9E-0148-9B8D-A7358EF7CF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4D1D3-D691-7148-B9A6-1EC971CF0F58}" type="datetimeFigureOut">
              <a:rPr lang="en-CN" smtClean="0"/>
              <a:t>2023/4/21</a:t>
            </a:fld>
            <a:endParaRPr lang="en-C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C0E84E-8488-AC45-BAC8-FB999C1EC3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52058F-7B2C-A443-A578-913DDCD32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55F051-ED62-AD41-8660-375EBE5A15B5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571692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22915-F131-F148-A879-F723173C4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F924F8-27BB-7A4E-A30F-66FA43B123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59C960-A966-1F4A-B4BD-D014A53F94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259DA8-9B55-6741-99B4-89CAB29BEF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4D1D3-D691-7148-B9A6-1EC971CF0F58}" type="datetimeFigureOut">
              <a:rPr lang="en-CN" smtClean="0"/>
              <a:t>2023/4/21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1820E7-CBEC-DD46-9735-B24AAEB623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C2AE66-0E18-A74E-B21C-14488BA5E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55F051-ED62-AD41-8660-375EBE5A15B5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2595489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2D38C-5125-6E41-8B2B-7965842757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C29AE2D-D0A1-2840-8CC8-9C2744AC0A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9F22F6-3675-3A46-9510-382FC7CA79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01B449-DC50-D54F-9E31-E620FC21E8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4D1D3-D691-7148-B9A6-1EC971CF0F58}" type="datetimeFigureOut">
              <a:rPr lang="en-CN" smtClean="0"/>
              <a:t>2023/4/21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ADD169-BFC8-2B40-AD9A-D5BC07C1BD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EB075B-7670-0240-B0FB-4CBAB80077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55F051-ED62-AD41-8660-375EBE5A15B5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2309262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7FE20E5-95E5-1649-81A2-79C95CEB19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66458E-061D-D84B-AABC-EA271FDD33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5EA74E-7326-C24A-B120-4C025EC42C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F4D1D3-D691-7148-B9A6-1EC971CF0F58}" type="datetimeFigureOut">
              <a:rPr lang="en-CN" smtClean="0"/>
              <a:t>2023/4/21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8BCC1C-1D44-E945-BB04-7EC9F1A678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DED2B5-B0FA-104C-A195-93F8804CF2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55F051-ED62-AD41-8660-375EBE5A15B5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77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ZitongLu1996/CCBBI_Decoding_Workshop" TargetMode="Externa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zitonglu1996.github.io/NeuroRA/" TargetMode="External"/><Relationship Id="rId4" Type="http://schemas.openxmlformats.org/officeDocument/2006/relationships/image" Target="../media/image24.jpe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s://neurora.github.io/documentation/index.html" TargetMode="External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11" Type="http://schemas.openxmlformats.org/officeDocument/2006/relationships/hyperlink" Target="https://zitonglu1996.github.io/NeuroRA/" TargetMode="External"/><Relationship Id="rId5" Type="http://schemas.openxmlformats.org/officeDocument/2006/relationships/image" Target="../media/image28.png"/><Relationship Id="rId10" Type="http://schemas.openxmlformats.org/officeDocument/2006/relationships/hyperlink" Target="https://github.com/ZitongLu1996/NeuroRA" TargetMode="External"/><Relationship Id="rId4" Type="http://schemas.openxmlformats.org/officeDocument/2006/relationships/image" Target="../media/image27.png"/><Relationship Id="rId9" Type="http://schemas.openxmlformats.org/officeDocument/2006/relationships/hyperlink" Target="https://zitonglu1996.github.io/NeuroRA/neurora/Tutorial.pdf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55CEC-AFD8-0C47-B288-41CF440F37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6400" y="1633401"/>
            <a:ext cx="11292114" cy="1345066"/>
          </a:xfrm>
        </p:spPr>
        <p:txBody>
          <a:bodyPr>
            <a:normAutofit/>
          </a:bodyPr>
          <a:lstStyle/>
          <a:p>
            <a:r>
              <a:rPr lang="en-CN" sz="4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De</a:t>
            </a:r>
            <a:r>
              <a:rPr lang="en-US" altLang="zh-CN" sz="4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code</a:t>
            </a:r>
            <a:r>
              <a:rPr lang="zh-CN" altLang="en-US" sz="4000" dirty="0">
                <a:latin typeface="Constantia" panose="02030602050306030303" pitchFamily="18" charset="0"/>
                <a:cs typeface="Verdana" panose="020B0604030504040204" pitchFamily="34" charset="0"/>
              </a:rPr>
              <a:t> </a:t>
            </a:r>
            <a:r>
              <a:rPr lang="en-US" altLang="zh-CN" sz="4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Brain</a:t>
            </a:r>
            <a:r>
              <a:rPr lang="zh-CN" altLang="en-US" sz="4000" dirty="0">
                <a:latin typeface="Constantia" panose="02030602050306030303" pitchFamily="18" charset="0"/>
                <a:cs typeface="Verdana" panose="020B0604030504040204" pitchFamily="34" charset="0"/>
              </a:rPr>
              <a:t> </a:t>
            </a:r>
            <a:r>
              <a:rPr lang="en-US" altLang="zh-CN" sz="4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Representations</a:t>
            </a:r>
            <a:r>
              <a:rPr lang="zh-CN" altLang="en-US" sz="4000" dirty="0">
                <a:latin typeface="Constantia" panose="02030602050306030303" pitchFamily="18" charset="0"/>
                <a:cs typeface="Verdana" panose="020B0604030504040204" pitchFamily="34" charset="0"/>
              </a:rPr>
              <a:t> </a:t>
            </a:r>
            <a:r>
              <a:rPr lang="en-US" altLang="zh-CN" sz="4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based</a:t>
            </a:r>
            <a:r>
              <a:rPr lang="zh-CN" altLang="en-US" sz="4000" dirty="0">
                <a:latin typeface="Constantia" panose="02030602050306030303" pitchFamily="18" charset="0"/>
                <a:cs typeface="Verdana" panose="020B0604030504040204" pitchFamily="34" charset="0"/>
              </a:rPr>
              <a:t> </a:t>
            </a:r>
            <a:r>
              <a:rPr lang="en-US" altLang="zh-CN" sz="4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on</a:t>
            </a:r>
            <a:r>
              <a:rPr lang="zh-CN" altLang="en-US" sz="4000" dirty="0">
                <a:latin typeface="Constantia" panose="02030602050306030303" pitchFamily="18" charset="0"/>
                <a:cs typeface="Verdana" panose="020B0604030504040204" pitchFamily="34" charset="0"/>
              </a:rPr>
              <a:t> </a:t>
            </a:r>
            <a:r>
              <a:rPr lang="en-US" altLang="zh-CN" sz="4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Python</a:t>
            </a:r>
            <a:endParaRPr lang="en-CN" sz="4000" dirty="0">
              <a:latin typeface="Constantia" panose="02030602050306030303" pitchFamily="18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CA3DE1-C228-6044-A72E-97AE0EE2BC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95286" y="3174071"/>
            <a:ext cx="9201428" cy="1064099"/>
          </a:xfrm>
        </p:spPr>
        <p:txBody>
          <a:bodyPr>
            <a:normAutofit/>
          </a:bodyPr>
          <a:lstStyle/>
          <a:p>
            <a:r>
              <a:rPr lang="en-US" altLang="zh-CN" sz="2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Zitong</a:t>
            </a:r>
            <a:r>
              <a:rPr lang="zh-CN" altLang="en-US" sz="2000" dirty="0">
                <a:latin typeface="Constantia" panose="02030602050306030303" pitchFamily="18" charset="0"/>
                <a:cs typeface="Verdana" panose="020B0604030504040204" pitchFamily="34" charset="0"/>
              </a:rPr>
              <a:t> </a:t>
            </a:r>
            <a:r>
              <a:rPr lang="en-US" altLang="zh-CN" sz="2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Lu</a:t>
            </a:r>
            <a:endParaRPr lang="en-CN" sz="2000" dirty="0">
              <a:latin typeface="Constantia" panose="02030602050306030303" pitchFamily="18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F06FCED2-636B-E84B-A275-746E224AB3C9}"/>
              </a:ext>
            </a:extLst>
          </p:cNvPr>
          <p:cNvSpPr txBox="1">
            <a:spLocks/>
          </p:cNvSpPr>
          <p:nvPr/>
        </p:nvSpPr>
        <p:spPr>
          <a:xfrm>
            <a:off x="1495286" y="4449810"/>
            <a:ext cx="9201428" cy="16171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OSU</a:t>
            </a:r>
            <a:r>
              <a:rPr lang="zh-CN" altLang="en-US" sz="1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1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CCBBI</a:t>
            </a:r>
            <a:r>
              <a:rPr lang="zh-CN" altLang="en-US" sz="1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1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Student</a:t>
            </a:r>
            <a:r>
              <a:rPr lang="zh-CN" altLang="en-US" sz="1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1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Workshop</a:t>
            </a:r>
          </a:p>
          <a:p>
            <a:r>
              <a:rPr lang="en-US" altLang="zh-CN" sz="1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04/21/2023</a:t>
            </a:r>
            <a:endParaRPr lang="en-CN" sz="1800" dirty="0">
              <a:latin typeface="Constantia" panose="02030602050306030303" pitchFamily="18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70744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55CEC-AFD8-0C47-B288-41CF440F37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9943" y="486772"/>
            <a:ext cx="6197600" cy="717914"/>
          </a:xfrm>
        </p:spPr>
        <p:txBody>
          <a:bodyPr>
            <a:normAutofit fontScale="90000"/>
          </a:bodyPr>
          <a:lstStyle/>
          <a:p>
            <a:r>
              <a:rPr lang="en-US" altLang="zh-CN" sz="4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Classification-based</a:t>
            </a:r>
            <a:r>
              <a:rPr lang="zh-CN" altLang="en-US" sz="4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4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Decoding</a:t>
            </a:r>
            <a:endParaRPr lang="en-CN" sz="4000" dirty="0">
              <a:latin typeface="Constantia" panose="02030602050306030303" pitchFamily="18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8BF37145-725E-0E46-8B1F-96301F6987AB}"/>
              </a:ext>
            </a:extLst>
          </p:cNvPr>
          <p:cNvSpPr txBox="1">
            <a:spLocks/>
          </p:cNvSpPr>
          <p:nvPr/>
        </p:nvSpPr>
        <p:spPr>
          <a:xfrm>
            <a:off x="2997200" y="2246629"/>
            <a:ext cx="6197600" cy="71791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N" altLang="zh-CN" sz="4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Le</a:t>
            </a:r>
            <a:r>
              <a:rPr lang="en-US" altLang="zh-CN" sz="4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t’s</a:t>
            </a:r>
            <a:r>
              <a:rPr lang="zh-CN" altLang="en-US" sz="4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4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go</a:t>
            </a:r>
            <a:r>
              <a:rPr lang="zh-CN" altLang="en-US" sz="4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4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to</a:t>
            </a:r>
            <a:r>
              <a:rPr lang="zh-CN" altLang="en-US" sz="4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4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the</a:t>
            </a:r>
            <a:r>
              <a:rPr lang="zh-CN" altLang="en-US" sz="4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4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first</a:t>
            </a:r>
            <a:r>
              <a:rPr lang="zh-CN" altLang="en-US" sz="4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4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example</a:t>
            </a:r>
            <a:r>
              <a:rPr lang="zh-CN" altLang="en-US" sz="4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4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!</a:t>
            </a:r>
            <a:endParaRPr lang="en-CN" sz="4000" dirty="0">
              <a:latin typeface="Constantia" panose="02030602050306030303" pitchFamily="18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E6C6E43-E954-D541-B539-29163D90735B}"/>
              </a:ext>
            </a:extLst>
          </p:cNvPr>
          <p:cNvSpPr txBox="1"/>
          <p:nvPr/>
        </p:nvSpPr>
        <p:spPr>
          <a:xfrm>
            <a:off x="1357085" y="4006486"/>
            <a:ext cx="947782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N" sz="24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https://github.com/ZitongLu1996/CCBBI_Decoding_Workshop</a:t>
            </a:r>
            <a:endParaRPr lang="en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E91407D1-6F20-EB49-B0A1-3002677F4140}"/>
              </a:ext>
            </a:extLst>
          </p:cNvPr>
          <p:cNvSpPr txBox="1">
            <a:spLocks/>
          </p:cNvSpPr>
          <p:nvPr/>
        </p:nvSpPr>
        <p:spPr>
          <a:xfrm>
            <a:off x="2997200" y="2964543"/>
            <a:ext cx="6197600" cy="71791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4000" i="1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“</a:t>
            </a:r>
            <a:r>
              <a:rPr lang="en-US" altLang="zh-CN" sz="4000" i="1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Decode</a:t>
            </a:r>
            <a:r>
              <a:rPr lang="zh-CN" altLang="en-US" sz="4000" i="1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4000" i="1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image</a:t>
            </a:r>
            <a:r>
              <a:rPr lang="zh-CN" altLang="en-US" sz="4000" i="1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4000" i="1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representations</a:t>
            </a:r>
            <a:r>
              <a:rPr lang="zh-CN" altLang="en-US" sz="4000" i="1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”</a:t>
            </a:r>
            <a:endParaRPr lang="en-CN" sz="4000" i="1" dirty="0">
              <a:latin typeface="Constantia" panose="02030602050306030303" pitchFamily="18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12359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55CEC-AFD8-0C47-B288-41CF440F37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9943" y="486772"/>
            <a:ext cx="6197600" cy="717914"/>
          </a:xfrm>
        </p:spPr>
        <p:txBody>
          <a:bodyPr>
            <a:normAutofit fontScale="90000"/>
          </a:bodyPr>
          <a:lstStyle/>
          <a:p>
            <a:r>
              <a:rPr lang="en-US" altLang="zh-CN" sz="4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Classification-based</a:t>
            </a:r>
            <a:r>
              <a:rPr lang="zh-CN" altLang="en-US" sz="4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4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Decoding</a:t>
            </a:r>
            <a:endParaRPr lang="en-CN" sz="4000" dirty="0">
              <a:latin typeface="Constantia" panose="02030602050306030303" pitchFamily="18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8BF37145-725E-0E46-8B1F-96301F6987AB}"/>
              </a:ext>
            </a:extLst>
          </p:cNvPr>
          <p:cNvSpPr txBox="1">
            <a:spLocks/>
          </p:cNvSpPr>
          <p:nvPr/>
        </p:nvSpPr>
        <p:spPr>
          <a:xfrm>
            <a:off x="449943" y="1528715"/>
            <a:ext cx="9100457" cy="45974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2-class</a:t>
            </a:r>
            <a:r>
              <a:rPr lang="zh-CN" altLang="en-US" sz="24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24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classification</a:t>
            </a:r>
            <a:r>
              <a:rPr lang="zh-CN" altLang="en-US" sz="24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24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-&gt;</a:t>
            </a:r>
            <a:r>
              <a:rPr lang="zh-CN" altLang="en-US" sz="24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24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decode</a:t>
            </a:r>
            <a:r>
              <a:rPr lang="zh-CN" altLang="en-US" sz="24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24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the</a:t>
            </a:r>
            <a:r>
              <a:rPr lang="zh-CN" altLang="en-US" sz="24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24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brain</a:t>
            </a:r>
            <a:r>
              <a:rPr lang="zh-CN" altLang="en-US" sz="24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24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representations</a:t>
            </a:r>
            <a:r>
              <a:rPr lang="zh-CN" altLang="en-US" sz="24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24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of</a:t>
            </a:r>
            <a:r>
              <a:rPr lang="zh-CN" altLang="en-US" sz="24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24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two</a:t>
            </a:r>
            <a:r>
              <a:rPr lang="zh-CN" altLang="en-US" sz="24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24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images</a:t>
            </a:r>
            <a:endParaRPr lang="en-CN" sz="2400" dirty="0">
              <a:latin typeface="Constantia" panose="02030602050306030303" pitchFamily="18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9A53743-F4E6-1E46-981C-50998CA7EB22}"/>
              </a:ext>
            </a:extLst>
          </p:cNvPr>
          <p:cNvSpPr txBox="1">
            <a:spLocks/>
          </p:cNvSpPr>
          <p:nvPr/>
        </p:nvSpPr>
        <p:spPr>
          <a:xfrm>
            <a:off x="449943" y="2181860"/>
            <a:ext cx="4971142" cy="65314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Some</a:t>
            </a:r>
            <a:r>
              <a:rPr lang="zh-CN" altLang="en-US" sz="32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32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experimental</a:t>
            </a:r>
            <a:r>
              <a:rPr lang="zh-CN" altLang="en-US" sz="32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32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designs:</a:t>
            </a:r>
            <a:endParaRPr lang="en-CN" altLang="zh-CN" sz="3200" dirty="0">
              <a:latin typeface="Constantia" panose="02030602050306030303" pitchFamily="18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60AD9EA-3D76-A048-B757-7DF8FD8DF641}"/>
              </a:ext>
            </a:extLst>
          </p:cNvPr>
          <p:cNvSpPr txBox="1">
            <a:spLocks/>
          </p:cNvSpPr>
          <p:nvPr/>
        </p:nvSpPr>
        <p:spPr>
          <a:xfrm>
            <a:off x="635001" y="2939862"/>
            <a:ext cx="4971142" cy="45974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N" altLang="zh-CN" sz="1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T</a:t>
            </a:r>
            <a:r>
              <a:rPr lang="en-US" altLang="zh-CN" sz="1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o</a:t>
            </a:r>
            <a:r>
              <a:rPr lang="zh-CN" altLang="en-US" sz="1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1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investigate</a:t>
            </a:r>
            <a:r>
              <a:rPr lang="zh-CN" altLang="en-US" sz="1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1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size</a:t>
            </a:r>
            <a:r>
              <a:rPr lang="zh-CN" altLang="en-US" sz="1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1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representations</a:t>
            </a:r>
            <a:r>
              <a:rPr lang="zh-CN" altLang="en-US" sz="1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1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-&gt;</a:t>
            </a:r>
            <a:endParaRPr lang="en-CN" sz="1800" dirty="0">
              <a:latin typeface="Constantia" panose="02030602050306030303" pitchFamily="18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E7D407C-EB28-2E41-86CA-BBB7E437655B}"/>
              </a:ext>
            </a:extLst>
          </p:cNvPr>
          <p:cNvSpPr txBox="1">
            <a:spLocks/>
          </p:cNvSpPr>
          <p:nvPr/>
        </p:nvSpPr>
        <p:spPr>
          <a:xfrm>
            <a:off x="5000171" y="2947836"/>
            <a:ext cx="6400800" cy="45974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1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set</a:t>
            </a:r>
            <a:r>
              <a:rPr lang="zh-CN" altLang="en-US" sz="1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CN" altLang="zh-CN" sz="1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small</a:t>
            </a:r>
            <a:r>
              <a:rPr lang="zh-CN" altLang="en-US" sz="1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1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and</a:t>
            </a:r>
            <a:r>
              <a:rPr lang="zh-CN" altLang="en-US" sz="1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1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large</a:t>
            </a:r>
            <a:r>
              <a:rPr lang="zh-CN" altLang="en-US" sz="1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1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objects,</a:t>
            </a:r>
            <a:r>
              <a:rPr lang="zh-CN" altLang="en-US" sz="1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1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and</a:t>
            </a:r>
            <a:r>
              <a:rPr lang="zh-CN" altLang="en-US" sz="1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1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classify</a:t>
            </a:r>
            <a:r>
              <a:rPr lang="zh-CN" altLang="en-US" sz="1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1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small</a:t>
            </a:r>
            <a:r>
              <a:rPr lang="zh-CN" altLang="en-US" sz="1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1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vs.</a:t>
            </a:r>
            <a:r>
              <a:rPr lang="zh-CN" altLang="en-US" sz="1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1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large</a:t>
            </a:r>
            <a:endParaRPr lang="en-CN" sz="1800" dirty="0">
              <a:latin typeface="Constantia" panose="02030602050306030303" pitchFamily="18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48135FE-0493-014D-8A5D-97A84E8CC3F1}"/>
              </a:ext>
            </a:extLst>
          </p:cNvPr>
          <p:cNvSpPr txBox="1">
            <a:spLocks/>
          </p:cNvSpPr>
          <p:nvPr/>
        </p:nvSpPr>
        <p:spPr>
          <a:xfrm>
            <a:off x="889000" y="3483061"/>
            <a:ext cx="4688115" cy="45974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N" altLang="zh-CN" sz="1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T</a:t>
            </a:r>
            <a:r>
              <a:rPr lang="en-US" altLang="zh-CN" sz="1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o</a:t>
            </a:r>
            <a:r>
              <a:rPr lang="zh-CN" altLang="en-US" sz="1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1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investigate</a:t>
            </a:r>
            <a:r>
              <a:rPr lang="zh-CN" altLang="en-US" sz="1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1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depth</a:t>
            </a:r>
            <a:r>
              <a:rPr lang="zh-CN" altLang="en-US" sz="1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1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representations</a:t>
            </a:r>
            <a:r>
              <a:rPr lang="zh-CN" altLang="en-US" sz="1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1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-&gt;</a:t>
            </a:r>
            <a:endParaRPr lang="en-CN" sz="1800" dirty="0">
              <a:latin typeface="Constantia" panose="02030602050306030303" pitchFamily="18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57363E4-359E-5243-B504-D4624152F6A6}"/>
              </a:ext>
            </a:extLst>
          </p:cNvPr>
          <p:cNvSpPr txBox="1">
            <a:spLocks/>
          </p:cNvSpPr>
          <p:nvPr/>
        </p:nvSpPr>
        <p:spPr>
          <a:xfrm>
            <a:off x="5217887" y="3483061"/>
            <a:ext cx="6400800" cy="45974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1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set</a:t>
            </a:r>
            <a:r>
              <a:rPr lang="zh-CN" altLang="en-US" sz="1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1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font</a:t>
            </a:r>
            <a:r>
              <a:rPr lang="zh-CN" altLang="en-US" sz="1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1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and</a:t>
            </a:r>
            <a:r>
              <a:rPr lang="zh-CN" altLang="en-US" sz="1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1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back</a:t>
            </a:r>
            <a:r>
              <a:rPr lang="zh-CN" altLang="en-US" sz="1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1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objects,</a:t>
            </a:r>
            <a:r>
              <a:rPr lang="zh-CN" altLang="en-US" sz="1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1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and</a:t>
            </a:r>
            <a:r>
              <a:rPr lang="zh-CN" altLang="en-US" sz="1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1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classify</a:t>
            </a:r>
            <a:r>
              <a:rPr lang="zh-CN" altLang="en-US" sz="1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1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font</a:t>
            </a:r>
            <a:r>
              <a:rPr lang="zh-CN" altLang="en-US" sz="1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1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vs.</a:t>
            </a:r>
            <a:r>
              <a:rPr lang="zh-CN" altLang="en-US" sz="1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1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back</a:t>
            </a:r>
            <a:endParaRPr lang="en-CN" sz="1800" dirty="0">
              <a:latin typeface="Constantia" panose="02030602050306030303" pitchFamily="18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2EACE4C4-EF8E-7440-9491-5D0369E4299E}"/>
              </a:ext>
            </a:extLst>
          </p:cNvPr>
          <p:cNvSpPr txBox="1">
            <a:spLocks/>
          </p:cNvSpPr>
          <p:nvPr/>
        </p:nvSpPr>
        <p:spPr>
          <a:xfrm>
            <a:off x="889000" y="4026260"/>
            <a:ext cx="5758543" cy="45974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N" altLang="zh-CN" sz="1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T</a:t>
            </a:r>
            <a:r>
              <a:rPr lang="en-US" altLang="zh-CN" sz="1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o</a:t>
            </a:r>
            <a:r>
              <a:rPr lang="zh-CN" altLang="en-US" sz="1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1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investigate</a:t>
            </a:r>
            <a:r>
              <a:rPr lang="zh-CN" altLang="en-US" sz="1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1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facial</a:t>
            </a:r>
            <a:r>
              <a:rPr lang="zh-CN" altLang="en-US" sz="1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1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expression</a:t>
            </a:r>
            <a:r>
              <a:rPr lang="zh-CN" altLang="en-US" sz="1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1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representations</a:t>
            </a:r>
            <a:r>
              <a:rPr lang="zh-CN" altLang="en-US" sz="1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1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-&gt;</a:t>
            </a:r>
            <a:endParaRPr lang="en-CN" sz="1800" dirty="0">
              <a:latin typeface="Constantia" panose="02030602050306030303" pitchFamily="18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2910920A-D359-3C4F-B202-2A0DDF8894C4}"/>
              </a:ext>
            </a:extLst>
          </p:cNvPr>
          <p:cNvSpPr txBox="1">
            <a:spLocks/>
          </p:cNvSpPr>
          <p:nvPr/>
        </p:nvSpPr>
        <p:spPr>
          <a:xfrm>
            <a:off x="1683659" y="4339588"/>
            <a:ext cx="10065657" cy="45974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1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set</a:t>
            </a:r>
            <a:r>
              <a:rPr lang="zh-CN" altLang="en-US" sz="1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1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face</a:t>
            </a:r>
            <a:r>
              <a:rPr lang="zh-CN" altLang="en-US" sz="1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1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images</a:t>
            </a:r>
            <a:r>
              <a:rPr lang="zh-CN" altLang="en-US" sz="1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1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with</a:t>
            </a:r>
            <a:r>
              <a:rPr lang="zh-CN" altLang="en-US" sz="1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1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different</a:t>
            </a:r>
            <a:r>
              <a:rPr lang="zh-CN" altLang="en-US" sz="1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1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expressions,</a:t>
            </a:r>
            <a:r>
              <a:rPr lang="zh-CN" altLang="en-US" sz="1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1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and</a:t>
            </a:r>
            <a:r>
              <a:rPr lang="zh-CN" altLang="en-US" sz="1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1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classify</a:t>
            </a:r>
            <a:r>
              <a:rPr lang="zh-CN" altLang="en-US" sz="1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1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happy</a:t>
            </a:r>
            <a:r>
              <a:rPr lang="zh-CN" altLang="en-US" sz="1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1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vs.</a:t>
            </a:r>
            <a:r>
              <a:rPr lang="zh-CN" altLang="en-US" sz="1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1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neutral</a:t>
            </a:r>
            <a:r>
              <a:rPr lang="zh-CN" altLang="en-US" sz="1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1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vs.</a:t>
            </a:r>
            <a:r>
              <a:rPr lang="zh-CN" altLang="en-US" sz="1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1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sad</a:t>
            </a:r>
            <a:r>
              <a:rPr lang="zh-CN" altLang="en-US" sz="1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1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vs.</a:t>
            </a:r>
            <a:r>
              <a:rPr lang="zh-CN" altLang="en-US" sz="1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1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angry</a:t>
            </a:r>
            <a:r>
              <a:rPr lang="zh-CN" altLang="en-US" sz="1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1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…</a:t>
            </a:r>
            <a:endParaRPr lang="en-CN" sz="1800" dirty="0">
              <a:latin typeface="Constantia" panose="02030602050306030303" pitchFamily="18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7DD63F04-8D73-2F4C-8FFD-DEE4AFCB4E29}"/>
              </a:ext>
            </a:extLst>
          </p:cNvPr>
          <p:cNvSpPr txBox="1">
            <a:spLocks/>
          </p:cNvSpPr>
          <p:nvPr/>
        </p:nvSpPr>
        <p:spPr>
          <a:xfrm>
            <a:off x="932543" y="4868273"/>
            <a:ext cx="4539344" cy="45974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N" altLang="zh-CN" sz="1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T</a:t>
            </a:r>
            <a:r>
              <a:rPr lang="en-US" altLang="zh-CN" sz="1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o</a:t>
            </a:r>
            <a:r>
              <a:rPr lang="zh-CN" altLang="en-US" sz="1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1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investigate</a:t>
            </a:r>
            <a:r>
              <a:rPr lang="zh-CN" altLang="en-US" sz="1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1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color representations</a:t>
            </a:r>
            <a:r>
              <a:rPr lang="zh-CN" altLang="en-US" sz="1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1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-&gt;</a:t>
            </a:r>
            <a:endParaRPr lang="en-CN" sz="1800" dirty="0">
              <a:latin typeface="Constantia" panose="02030602050306030303" pitchFamily="18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1F9E9938-F10F-B243-83A4-92962A5D6AC1}"/>
              </a:ext>
            </a:extLst>
          </p:cNvPr>
          <p:cNvSpPr txBox="1">
            <a:spLocks/>
          </p:cNvSpPr>
          <p:nvPr/>
        </p:nvSpPr>
        <p:spPr>
          <a:xfrm>
            <a:off x="1683659" y="5181601"/>
            <a:ext cx="10065657" cy="45974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1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set</a:t>
            </a:r>
            <a:r>
              <a:rPr lang="zh-CN" altLang="en-US" sz="1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1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squares</a:t>
            </a:r>
            <a:r>
              <a:rPr lang="zh-CN" altLang="en-US" sz="1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1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with</a:t>
            </a:r>
            <a:r>
              <a:rPr lang="zh-CN" altLang="en-US" sz="1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1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different</a:t>
            </a:r>
            <a:r>
              <a:rPr lang="zh-CN" altLang="en-US" sz="1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1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colors,</a:t>
            </a:r>
            <a:r>
              <a:rPr lang="zh-CN" altLang="en-US" sz="1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1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and</a:t>
            </a:r>
            <a:r>
              <a:rPr lang="zh-CN" altLang="en-US" sz="1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1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classify</a:t>
            </a:r>
            <a:r>
              <a:rPr lang="zh-CN" altLang="en-US" sz="1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CN" altLang="zh-CN" sz="1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re</a:t>
            </a:r>
            <a:r>
              <a:rPr lang="en-US" altLang="zh-CN" sz="1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d</a:t>
            </a:r>
            <a:r>
              <a:rPr lang="zh-CN" altLang="en-US" sz="1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1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vs.</a:t>
            </a:r>
            <a:r>
              <a:rPr lang="zh-CN" altLang="en-US" sz="1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1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yellow</a:t>
            </a:r>
            <a:r>
              <a:rPr lang="zh-CN" altLang="en-US" sz="1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1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vs.</a:t>
            </a:r>
            <a:r>
              <a:rPr lang="zh-CN" altLang="en-US" sz="1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1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green</a:t>
            </a:r>
            <a:r>
              <a:rPr lang="zh-CN" altLang="en-US" sz="1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1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vs.</a:t>
            </a:r>
            <a:r>
              <a:rPr lang="zh-CN" altLang="en-US" sz="1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1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…</a:t>
            </a:r>
            <a:endParaRPr lang="en-CN" sz="1800" dirty="0">
              <a:latin typeface="Constantia" panose="02030602050306030303" pitchFamily="18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237912A-5290-C14F-AC14-DA6902A0A024}"/>
              </a:ext>
            </a:extLst>
          </p:cNvPr>
          <p:cNvSpPr txBox="1">
            <a:spLocks/>
          </p:cNvSpPr>
          <p:nvPr/>
        </p:nvSpPr>
        <p:spPr>
          <a:xfrm>
            <a:off x="493486" y="5773057"/>
            <a:ext cx="8904514" cy="65314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2400" i="1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Sometimes,</a:t>
            </a:r>
            <a:r>
              <a:rPr lang="zh-CN" altLang="en-US" sz="2400" i="1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2400" i="1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there</a:t>
            </a:r>
            <a:r>
              <a:rPr lang="zh-CN" altLang="en-US" sz="2400" i="1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2400" i="1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are</a:t>
            </a:r>
            <a:r>
              <a:rPr lang="zh-CN" altLang="en-US" sz="2400" i="1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2400" i="1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more</a:t>
            </a:r>
            <a:r>
              <a:rPr lang="zh-CN" altLang="en-US" sz="2400" i="1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2400" i="1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than</a:t>
            </a:r>
            <a:r>
              <a:rPr lang="zh-CN" altLang="en-US" sz="2400" i="1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2400" i="1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2</a:t>
            </a:r>
            <a:r>
              <a:rPr lang="zh-CN" altLang="en-US" sz="2400" i="1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2400" i="1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classes</a:t>
            </a:r>
            <a:endParaRPr lang="en-CN" sz="2400" i="1" dirty="0">
              <a:latin typeface="Constantia" panose="02030602050306030303" pitchFamily="18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8487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5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55CEC-AFD8-0C47-B288-41CF440F37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9943" y="486772"/>
            <a:ext cx="6197600" cy="717914"/>
          </a:xfrm>
        </p:spPr>
        <p:txBody>
          <a:bodyPr>
            <a:normAutofit fontScale="90000"/>
          </a:bodyPr>
          <a:lstStyle/>
          <a:p>
            <a:r>
              <a:rPr lang="en-US" altLang="zh-CN" sz="4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Classification-based</a:t>
            </a:r>
            <a:r>
              <a:rPr lang="zh-CN" altLang="en-US" sz="4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4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Decoding</a:t>
            </a:r>
            <a:endParaRPr lang="en-CN" sz="4000" dirty="0">
              <a:latin typeface="Constantia" panose="02030602050306030303" pitchFamily="18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8BF37145-725E-0E46-8B1F-96301F6987AB}"/>
              </a:ext>
            </a:extLst>
          </p:cNvPr>
          <p:cNvSpPr txBox="1">
            <a:spLocks/>
          </p:cNvSpPr>
          <p:nvPr/>
        </p:nvSpPr>
        <p:spPr>
          <a:xfrm>
            <a:off x="449943" y="1896286"/>
            <a:ext cx="9100457" cy="45974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24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To</a:t>
            </a:r>
            <a:r>
              <a:rPr lang="zh-CN" altLang="en-US" sz="24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24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investigate</a:t>
            </a:r>
            <a:r>
              <a:rPr lang="zh-CN" altLang="en-US" sz="24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24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orientation</a:t>
            </a:r>
            <a:r>
              <a:rPr lang="zh-CN" altLang="en-US" sz="24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24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representation,</a:t>
            </a:r>
            <a:endParaRPr lang="en-CN" sz="2400" dirty="0">
              <a:latin typeface="Constantia" panose="02030602050306030303" pitchFamily="18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302CC71A-D95C-6848-B9A3-D5A2462B983D}"/>
              </a:ext>
            </a:extLst>
          </p:cNvPr>
          <p:cNvSpPr txBox="1">
            <a:spLocks/>
          </p:cNvSpPr>
          <p:nvPr/>
        </p:nvSpPr>
        <p:spPr>
          <a:xfrm>
            <a:off x="449943" y="1134472"/>
            <a:ext cx="8904514" cy="65314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2400" i="1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Sometimes,</a:t>
            </a:r>
            <a:r>
              <a:rPr lang="zh-CN" altLang="en-US" sz="2400" i="1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2400" i="1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there</a:t>
            </a:r>
            <a:r>
              <a:rPr lang="zh-CN" altLang="en-US" sz="2400" i="1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2400" i="1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are</a:t>
            </a:r>
            <a:r>
              <a:rPr lang="zh-CN" altLang="en-US" sz="2400" i="1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2400" i="1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more</a:t>
            </a:r>
            <a:r>
              <a:rPr lang="zh-CN" altLang="en-US" sz="2400" i="1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2400" i="1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than</a:t>
            </a:r>
            <a:r>
              <a:rPr lang="zh-CN" altLang="en-US" sz="2400" i="1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2400" i="1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2</a:t>
            </a:r>
            <a:r>
              <a:rPr lang="zh-CN" altLang="en-US" sz="2400" i="1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2400" i="1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classes</a:t>
            </a:r>
            <a:endParaRPr lang="en-CN" sz="2400" i="1" dirty="0">
              <a:latin typeface="Constantia" panose="02030602050306030303" pitchFamily="18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654B88-29BA-1B41-A481-A6E4DED905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943" y="2595363"/>
            <a:ext cx="4005943" cy="2794336"/>
          </a:xfrm>
          <a:prstGeom prst="rect">
            <a:avLst/>
          </a:prstGeom>
        </p:spPr>
      </p:pic>
      <p:sp>
        <p:nvSpPr>
          <p:cNvPr id="19" name="文本框 8">
            <a:extLst>
              <a:ext uri="{FF2B5EF4-FFF2-40B4-BE49-F238E27FC236}">
                <a16:creationId xmlns:a16="http://schemas.microsoft.com/office/drawing/2014/main" id="{8ADD5071-1E10-F742-A17C-F4C9978150C2}"/>
              </a:ext>
            </a:extLst>
          </p:cNvPr>
          <p:cNvSpPr txBox="1"/>
          <p:nvPr/>
        </p:nvSpPr>
        <p:spPr>
          <a:xfrm>
            <a:off x="1843048" y="5389699"/>
            <a:ext cx="27579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zh-CN" sz="1600" i="1" dirty="0">
                <a:latin typeface="Constantia" panose="02030602050306030303" pitchFamily="18" charset="0"/>
                <a:ea typeface="SimHei" panose="02010609060101010101" pitchFamily="49" charset="-122"/>
                <a:cs typeface="Arial" panose="020B0604020202020204" pitchFamily="34" charset="0"/>
              </a:rPr>
              <a:t>(Bae</a:t>
            </a:r>
            <a:r>
              <a:rPr kumimoji="1" lang="zh-CN" altLang="en-US" sz="1600" i="1" dirty="0">
                <a:latin typeface="Constantia" panose="02030602050306030303" pitchFamily="18" charset="0"/>
                <a:ea typeface="SimHei" panose="02010609060101010101" pitchFamily="49" charset="-122"/>
                <a:cs typeface="Arial" panose="020B0604020202020204" pitchFamily="34" charset="0"/>
              </a:rPr>
              <a:t> </a:t>
            </a:r>
            <a:r>
              <a:rPr kumimoji="1" lang="en-US" altLang="zh-CN" sz="1600" i="1" dirty="0">
                <a:latin typeface="Constantia" panose="02030602050306030303" pitchFamily="18" charset="0"/>
                <a:ea typeface="SimHei" panose="02010609060101010101" pitchFamily="49" charset="-122"/>
                <a:cs typeface="Arial" panose="020B0604020202020204" pitchFamily="34" charset="0"/>
              </a:rPr>
              <a:t>and</a:t>
            </a:r>
            <a:r>
              <a:rPr kumimoji="1" lang="zh-CN" altLang="en-US" sz="1600" i="1" dirty="0">
                <a:latin typeface="Constantia" panose="02030602050306030303" pitchFamily="18" charset="0"/>
                <a:ea typeface="SimHei" panose="02010609060101010101" pitchFamily="49" charset="-122"/>
                <a:cs typeface="Arial" panose="020B0604020202020204" pitchFamily="34" charset="0"/>
              </a:rPr>
              <a:t> </a:t>
            </a:r>
            <a:r>
              <a:rPr kumimoji="1" lang="en-US" altLang="zh-CN" sz="1600" i="1" dirty="0">
                <a:latin typeface="Constantia" panose="02030602050306030303" pitchFamily="18" charset="0"/>
                <a:ea typeface="SimHei" panose="02010609060101010101" pitchFamily="49" charset="-122"/>
                <a:cs typeface="Arial" panose="020B0604020202020204" pitchFamily="34" charset="0"/>
              </a:rPr>
              <a:t>Luck,</a:t>
            </a:r>
            <a:r>
              <a:rPr kumimoji="1" lang="zh-CN" altLang="en-US" sz="1600" i="1" dirty="0">
                <a:latin typeface="Constantia" panose="02030602050306030303" pitchFamily="18" charset="0"/>
                <a:ea typeface="SimHei" panose="02010609060101010101" pitchFamily="49" charset="-122"/>
                <a:cs typeface="Arial" panose="020B0604020202020204" pitchFamily="34" charset="0"/>
              </a:rPr>
              <a:t> </a:t>
            </a:r>
            <a:r>
              <a:rPr kumimoji="1" lang="en-US" altLang="zh-CN" sz="1600" i="1" dirty="0" err="1">
                <a:latin typeface="Constantia" panose="02030602050306030303" pitchFamily="18" charset="0"/>
                <a:ea typeface="SimHei" panose="02010609060101010101" pitchFamily="49" charset="-122"/>
                <a:cs typeface="Arial" panose="020B0604020202020204" pitchFamily="34" charset="0"/>
              </a:rPr>
              <a:t>JNeuro</a:t>
            </a:r>
            <a:r>
              <a:rPr kumimoji="1" lang="en-US" altLang="zh-CN" sz="1600" i="1" dirty="0">
                <a:latin typeface="Constantia" panose="02030602050306030303" pitchFamily="18" charset="0"/>
                <a:ea typeface="SimHei" panose="02010609060101010101" pitchFamily="49" charset="-122"/>
                <a:cs typeface="Arial" panose="020B0604020202020204" pitchFamily="34" charset="0"/>
              </a:rPr>
              <a:t>,</a:t>
            </a:r>
            <a:r>
              <a:rPr kumimoji="1" lang="zh-CN" altLang="en-US" sz="1600" i="1" dirty="0">
                <a:latin typeface="Constantia" panose="02030602050306030303" pitchFamily="18" charset="0"/>
                <a:ea typeface="SimHei" panose="02010609060101010101" pitchFamily="49" charset="-122"/>
                <a:cs typeface="Arial" panose="020B0604020202020204" pitchFamily="34" charset="0"/>
              </a:rPr>
              <a:t> </a:t>
            </a:r>
            <a:r>
              <a:rPr kumimoji="1" lang="en-US" altLang="zh-CN" sz="1600" i="1" dirty="0">
                <a:latin typeface="Constantia" panose="02030602050306030303" pitchFamily="18" charset="0"/>
                <a:ea typeface="SimHei" panose="02010609060101010101" pitchFamily="49" charset="-122"/>
                <a:cs typeface="Arial" panose="020B0604020202020204" pitchFamily="34" charset="0"/>
              </a:rPr>
              <a:t>2018)</a:t>
            </a:r>
            <a:endParaRPr kumimoji="1" lang="zh-CN" altLang="en-US" sz="1600" i="1" dirty="0">
              <a:latin typeface="Constantia" panose="02030602050306030303" pitchFamily="18" charset="0"/>
              <a:ea typeface="SimHei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67DE9FF6-16E3-924A-844C-4BAB3179278A}"/>
              </a:ext>
            </a:extLst>
          </p:cNvPr>
          <p:cNvSpPr txBox="1">
            <a:spLocks/>
          </p:cNvSpPr>
          <p:nvPr/>
        </p:nvSpPr>
        <p:spPr>
          <a:xfrm>
            <a:off x="3657601" y="2356028"/>
            <a:ext cx="8229600" cy="45974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24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they</a:t>
            </a:r>
            <a:r>
              <a:rPr lang="zh-CN" altLang="en-US" sz="24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24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set</a:t>
            </a:r>
            <a:r>
              <a:rPr lang="zh-CN" altLang="en-US" sz="24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24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16</a:t>
            </a:r>
            <a:r>
              <a:rPr lang="zh-CN" altLang="en-US" sz="24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24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different</a:t>
            </a:r>
            <a:r>
              <a:rPr lang="zh-CN" altLang="en-US" sz="24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24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orientations</a:t>
            </a:r>
            <a:r>
              <a:rPr lang="zh-CN" altLang="en-US" sz="24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24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(0°,</a:t>
            </a:r>
            <a:r>
              <a:rPr lang="zh-CN" altLang="en-US" sz="24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24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22.5°,</a:t>
            </a:r>
            <a:r>
              <a:rPr lang="zh-CN" altLang="en-US" sz="24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24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45°,</a:t>
            </a:r>
            <a:r>
              <a:rPr lang="zh-CN" altLang="en-US" sz="24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24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…,</a:t>
            </a:r>
            <a:r>
              <a:rPr lang="zh-CN" altLang="en-US" sz="24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24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315°,</a:t>
            </a:r>
            <a:r>
              <a:rPr lang="zh-CN" altLang="en-US" sz="24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24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337.5°).</a:t>
            </a:r>
            <a:endParaRPr lang="en-CN" sz="2400" dirty="0">
              <a:latin typeface="Constantia" panose="02030602050306030303" pitchFamily="18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407CF4FA-AE0A-0447-A964-E6A27EBEC1B5}"/>
              </a:ext>
            </a:extLst>
          </p:cNvPr>
          <p:cNvSpPr txBox="1">
            <a:spLocks/>
          </p:cNvSpPr>
          <p:nvPr/>
        </p:nvSpPr>
        <p:spPr>
          <a:xfrm>
            <a:off x="5442856" y="3915059"/>
            <a:ext cx="6299201" cy="147464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24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The</a:t>
            </a:r>
            <a:r>
              <a:rPr lang="zh-CN" altLang="en-US" sz="24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24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only</a:t>
            </a:r>
            <a:r>
              <a:rPr lang="zh-CN" altLang="en-US" sz="24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24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difference</a:t>
            </a:r>
            <a:r>
              <a:rPr lang="zh-CN" altLang="en-US" sz="24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24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between</a:t>
            </a:r>
            <a:r>
              <a:rPr lang="zh-CN" altLang="en-US" sz="24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24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2-class</a:t>
            </a:r>
            <a:r>
              <a:rPr lang="zh-CN" altLang="en-US" sz="24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24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and</a:t>
            </a:r>
            <a:r>
              <a:rPr lang="zh-CN" altLang="en-US" sz="24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24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16-class</a:t>
            </a:r>
            <a:r>
              <a:rPr lang="zh-CN" altLang="en-US" sz="24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24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decoding:</a:t>
            </a:r>
          </a:p>
          <a:p>
            <a:pPr algn="l"/>
            <a:endParaRPr lang="en-US" sz="2400" dirty="0">
              <a:latin typeface="Constantia" panose="02030602050306030303" pitchFamily="18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l"/>
            <a:r>
              <a:rPr lang="en-US" altLang="zh-CN" sz="24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Chance</a:t>
            </a:r>
            <a:r>
              <a:rPr lang="zh-CN" altLang="en-US" sz="24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24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level</a:t>
            </a:r>
            <a:r>
              <a:rPr lang="zh-CN" altLang="en-US" sz="24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24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=</a:t>
            </a:r>
            <a:r>
              <a:rPr lang="zh-CN" altLang="en-US" sz="24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24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50%</a:t>
            </a:r>
            <a:r>
              <a:rPr lang="zh-CN" altLang="en-US" sz="24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24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(1/2)</a:t>
            </a:r>
            <a:r>
              <a:rPr lang="zh-CN" altLang="en-US" sz="24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24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vs.</a:t>
            </a:r>
            <a:r>
              <a:rPr lang="zh-CN" altLang="en-US" sz="24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24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6.25%</a:t>
            </a:r>
            <a:r>
              <a:rPr lang="zh-CN" altLang="en-US" sz="24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24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(1/16)</a:t>
            </a:r>
            <a:endParaRPr lang="en-CN" sz="2400" dirty="0">
              <a:latin typeface="Constantia" panose="02030602050306030303" pitchFamily="18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4449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19" grpId="0"/>
      <p:bldP spid="17" grpId="0"/>
      <p:bldP spid="2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55CEC-AFD8-0C47-B288-41CF440F37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9943" y="486772"/>
            <a:ext cx="6197600" cy="717914"/>
          </a:xfrm>
        </p:spPr>
        <p:txBody>
          <a:bodyPr>
            <a:normAutofit fontScale="90000"/>
          </a:bodyPr>
          <a:lstStyle/>
          <a:p>
            <a:r>
              <a:rPr lang="en-US" altLang="zh-CN" sz="4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Classification-based</a:t>
            </a:r>
            <a:r>
              <a:rPr lang="zh-CN" altLang="en-US" sz="4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4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Decoding</a:t>
            </a:r>
            <a:endParaRPr lang="en-CN" sz="4000" dirty="0">
              <a:latin typeface="Constantia" panose="02030602050306030303" pitchFamily="18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8BF37145-725E-0E46-8B1F-96301F6987AB}"/>
              </a:ext>
            </a:extLst>
          </p:cNvPr>
          <p:cNvSpPr txBox="1">
            <a:spLocks/>
          </p:cNvSpPr>
          <p:nvPr/>
        </p:nvSpPr>
        <p:spPr>
          <a:xfrm>
            <a:off x="2601684" y="2246629"/>
            <a:ext cx="6988629" cy="71791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N" altLang="zh-CN" sz="4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Le</a:t>
            </a:r>
            <a:r>
              <a:rPr lang="en-US" altLang="zh-CN" sz="4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t’s</a:t>
            </a:r>
            <a:r>
              <a:rPr lang="zh-CN" altLang="en-US" sz="4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4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go</a:t>
            </a:r>
            <a:r>
              <a:rPr lang="zh-CN" altLang="en-US" sz="4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4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to</a:t>
            </a:r>
            <a:r>
              <a:rPr lang="zh-CN" altLang="en-US" sz="4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4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the</a:t>
            </a:r>
            <a:r>
              <a:rPr lang="zh-CN" altLang="en-US" sz="4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4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second</a:t>
            </a:r>
            <a:r>
              <a:rPr lang="zh-CN" altLang="en-US" sz="4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4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example</a:t>
            </a:r>
            <a:r>
              <a:rPr lang="zh-CN" altLang="en-US" sz="4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4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!</a:t>
            </a:r>
            <a:endParaRPr lang="en-CN" sz="4000" dirty="0">
              <a:latin typeface="Constantia" panose="02030602050306030303" pitchFamily="18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0BB4C01-97D8-8A46-9542-FA99AC1D663E}"/>
              </a:ext>
            </a:extLst>
          </p:cNvPr>
          <p:cNvSpPr txBox="1">
            <a:spLocks/>
          </p:cNvSpPr>
          <p:nvPr/>
        </p:nvSpPr>
        <p:spPr>
          <a:xfrm>
            <a:off x="2997200" y="2964543"/>
            <a:ext cx="6197600" cy="71791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4000" i="1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“</a:t>
            </a:r>
            <a:r>
              <a:rPr lang="en-US" altLang="zh-CN" sz="4000" i="1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Decode</a:t>
            </a:r>
            <a:r>
              <a:rPr lang="zh-CN" altLang="en-US" sz="4000" i="1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4000" i="1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orientation</a:t>
            </a:r>
            <a:r>
              <a:rPr lang="zh-CN" altLang="en-US" sz="4000" i="1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4000" i="1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representations</a:t>
            </a:r>
            <a:r>
              <a:rPr lang="zh-CN" altLang="en-US" sz="4000" i="1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”</a:t>
            </a:r>
            <a:endParaRPr lang="en-CN" sz="4000" i="1" dirty="0">
              <a:latin typeface="Constantia" panose="02030602050306030303" pitchFamily="18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36535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55CEC-AFD8-0C47-B288-41CF440F37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9943" y="486772"/>
            <a:ext cx="6197600" cy="717914"/>
          </a:xfrm>
        </p:spPr>
        <p:txBody>
          <a:bodyPr>
            <a:normAutofit fontScale="90000"/>
          </a:bodyPr>
          <a:lstStyle/>
          <a:p>
            <a:r>
              <a:rPr lang="en-US" altLang="zh-CN" sz="4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Classification-based</a:t>
            </a:r>
            <a:r>
              <a:rPr lang="zh-CN" altLang="en-US" sz="4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4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Decoding</a:t>
            </a:r>
            <a:endParaRPr lang="en-CN" sz="4000" dirty="0">
              <a:latin typeface="Constantia" panose="02030602050306030303" pitchFamily="18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07F1A83-F565-D246-A344-63AC763A7D36}"/>
              </a:ext>
            </a:extLst>
          </p:cNvPr>
          <p:cNvSpPr txBox="1">
            <a:spLocks/>
          </p:cNvSpPr>
          <p:nvPr/>
        </p:nvSpPr>
        <p:spPr>
          <a:xfrm>
            <a:off x="449943" y="1335858"/>
            <a:ext cx="2844800" cy="71791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Some</a:t>
            </a:r>
            <a:r>
              <a:rPr lang="zh-CN" altLang="en-US" sz="2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extensions:</a:t>
            </a:r>
            <a:endParaRPr lang="en-CN" sz="2800" dirty="0">
              <a:latin typeface="Constantia" panose="02030602050306030303" pitchFamily="18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FF248C4-6203-C740-BE13-8C1AACFAD073}"/>
              </a:ext>
            </a:extLst>
          </p:cNvPr>
          <p:cNvSpPr txBox="1">
            <a:spLocks/>
          </p:cNvSpPr>
          <p:nvPr/>
        </p:nvSpPr>
        <p:spPr>
          <a:xfrm>
            <a:off x="769258" y="1814830"/>
            <a:ext cx="3686628" cy="71791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N" altLang="zh-CN" sz="2400" i="1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Cross</a:t>
            </a:r>
            <a:r>
              <a:rPr lang="en-US" altLang="zh-CN" sz="2400" i="1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-temporal</a:t>
            </a:r>
            <a:r>
              <a:rPr lang="zh-CN" altLang="en-US" sz="2400" i="1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2400" i="1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decoding: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CD30604-FD58-9C44-8857-27A846E2D0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7405" y="1671657"/>
            <a:ext cx="1996538" cy="4516154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113729AF-F6AA-2D44-8D8E-6EEA58CC0919}"/>
              </a:ext>
            </a:extLst>
          </p:cNvPr>
          <p:cNvSpPr txBox="1">
            <a:spLocks/>
          </p:cNvSpPr>
          <p:nvPr/>
        </p:nvSpPr>
        <p:spPr>
          <a:xfrm>
            <a:off x="5754091" y="950114"/>
            <a:ext cx="3686628" cy="71791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N" altLang="zh-CN" sz="2400" i="1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Cross</a:t>
            </a:r>
            <a:r>
              <a:rPr lang="en-US" altLang="zh-CN" sz="2400" i="1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-task</a:t>
            </a:r>
            <a:r>
              <a:rPr lang="zh-CN" altLang="en-US" sz="2400" i="1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2400" i="1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decoding: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884069-9EEA-234B-AF1D-A36D03C480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0736" y="2532744"/>
            <a:ext cx="3965220" cy="3316513"/>
          </a:xfrm>
          <a:prstGeom prst="rect">
            <a:avLst/>
          </a:prstGeom>
        </p:spPr>
      </p:pic>
      <p:sp>
        <p:nvSpPr>
          <p:cNvPr id="14" name="文本框 8">
            <a:extLst>
              <a:ext uri="{FF2B5EF4-FFF2-40B4-BE49-F238E27FC236}">
                <a16:creationId xmlns:a16="http://schemas.microsoft.com/office/drawing/2014/main" id="{F26D3C25-3587-8A4A-9358-E9D051BAB9A5}"/>
              </a:ext>
            </a:extLst>
          </p:cNvPr>
          <p:cNvSpPr txBox="1"/>
          <p:nvPr/>
        </p:nvSpPr>
        <p:spPr>
          <a:xfrm>
            <a:off x="9195890" y="5606394"/>
            <a:ext cx="27579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zh-CN" sz="1600" i="1" dirty="0">
                <a:latin typeface="Constantia" panose="02030602050306030303" pitchFamily="18" charset="0"/>
                <a:ea typeface="SimHei" panose="02010609060101010101" pitchFamily="49" charset="-122"/>
                <a:cs typeface="Arial" panose="020B0604020202020204" pitchFamily="34" charset="0"/>
              </a:rPr>
              <a:t>(</a:t>
            </a:r>
            <a:r>
              <a:rPr kumimoji="1" lang="en-CN" altLang="zh-CN" sz="1600" i="1" dirty="0">
                <a:latin typeface="Constantia" panose="02030602050306030303" pitchFamily="18" charset="0"/>
                <a:ea typeface="SimHei" panose="02010609060101010101" pitchFamily="49" charset="-122"/>
                <a:cs typeface="Arial" panose="020B0604020202020204" pitchFamily="34" charset="0"/>
              </a:rPr>
              <a:t>Xie</a:t>
            </a:r>
            <a:r>
              <a:rPr kumimoji="1" lang="zh-CN" altLang="en-US" sz="1600" i="1" dirty="0">
                <a:latin typeface="Constantia" panose="02030602050306030303" pitchFamily="18" charset="0"/>
                <a:ea typeface="SimHei" panose="02010609060101010101" pitchFamily="49" charset="-122"/>
                <a:cs typeface="Arial" panose="020B0604020202020204" pitchFamily="34" charset="0"/>
              </a:rPr>
              <a:t> </a:t>
            </a:r>
            <a:r>
              <a:rPr kumimoji="1" lang="en-US" altLang="zh-CN" sz="1600" i="1" dirty="0">
                <a:latin typeface="Constantia" panose="02030602050306030303" pitchFamily="18" charset="0"/>
                <a:ea typeface="SimHei" panose="02010609060101010101" pitchFamily="49" charset="-122"/>
                <a:cs typeface="Arial" panose="020B0604020202020204" pitchFamily="34" charset="0"/>
              </a:rPr>
              <a:t>et</a:t>
            </a:r>
            <a:r>
              <a:rPr kumimoji="1" lang="zh-CN" altLang="en-US" sz="1600" i="1" dirty="0">
                <a:latin typeface="Constantia" panose="02030602050306030303" pitchFamily="18" charset="0"/>
                <a:ea typeface="SimHei" panose="02010609060101010101" pitchFamily="49" charset="-122"/>
                <a:cs typeface="Arial" panose="020B0604020202020204" pitchFamily="34" charset="0"/>
              </a:rPr>
              <a:t> </a:t>
            </a:r>
            <a:r>
              <a:rPr kumimoji="1" lang="en-US" altLang="zh-CN" sz="1600" i="1" dirty="0">
                <a:latin typeface="Constantia" panose="02030602050306030303" pitchFamily="18" charset="0"/>
                <a:ea typeface="SimHei" panose="02010609060101010101" pitchFamily="49" charset="-122"/>
                <a:cs typeface="Arial" panose="020B0604020202020204" pitchFamily="34" charset="0"/>
              </a:rPr>
              <a:t>al. ,</a:t>
            </a:r>
            <a:r>
              <a:rPr kumimoji="1" lang="zh-CN" altLang="en-US" sz="1600" i="1" dirty="0">
                <a:latin typeface="Constantia" panose="02030602050306030303" pitchFamily="18" charset="0"/>
                <a:ea typeface="SimHei" panose="02010609060101010101" pitchFamily="49" charset="-122"/>
                <a:cs typeface="Arial" panose="020B0604020202020204" pitchFamily="34" charset="0"/>
              </a:rPr>
              <a:t> </a:t>
            </a:r>
            <a:r>
              <a:rPr kumimoji="1" lang="en-US" altLang="zh-CN" sz="1600" i="1" dirty="0">
                <a:latin typeface="Constantia" panose="02030602050306030303" pitchFamily="18" charset="0"/>
                <a:ea typeface="SimHei" panose="02010609060101010101" pitchFamily="49" charset="-122"/>
                <a:cs typeface="Arial" panose="020B0604020202020204" pitchFamily="34" charset="0"/>
              </a:rPr>
              <a:t>2020,</a:t>
            </a:r>
            <a:r>
              <a:rPr kumimoji="1" lang="zh-CN" altLang="en-US" sz="1600" i="1" dirty="0">
                <a:latin typeface="Constantia" panose="02030602050306030303" pitchFamily="18" charset="0"/>
                <a:ea typeface="SimHei" panose="02010609060101010101" pitchFamily="49" charset="-122"/>
                <a:cs typeface="Arial" panose="020B0604020202020204" pitchFamily="34" charset="0"/>
              </a:rPr>
              <a:t> </a:t>
            </a:r>
            <a:r>
              <a:rPr kumimoji="1" lang="en-US" altLang="zh-CN" sz="1600" i="1" dirty="0" err="1">
                <a:latin typeface="Constantia" panose="02030602050306030303" pitchFamily="18" charset="0"/>
                <a:ea typeface="SimHei" panose="02010609060101010101" pitchFamily="49" charset="-122"/>
                <a:cs typeface="Arial" panose="020B0604020202020204" pitchFamily="34" charset="0"/>
              </a:rPr>
              <a:t>Curr</a:t>
            </a:r>
            <a:r>
              <a:rPr kumimoji="1" lang="zh-CN" altLang="en-US" sz="1600" i="1" dirty="0">
                <a:latin typeface="Constantia" panose="02030602050306030303" pitchFamily="18" charset="0"/>
                <a:ea typeface="SimHei" panose="02010609060101010101" pitchFamily="49" charset="-122"/>
                <a:cs typeface="Arial" panose="020B0604020202020204" pitchFamily="34" charset="0"/>
              </a:rPr>
              <a:t> </a:t>
            </a:r>
            <a:r>
              <a:rPr kumimoji="1" lang="en-US" altLang="zh-CN" sz="1600" i="1" dirty="0">
                <a:latin typeface="Constantia" panose="02030602050306030303" pitchFamily="18" charset="0"/>
                <a:ea typeface="SimHei" panose="02010609060101010101" pitchFamily="49" charset="-122"/>
                <a:cs typeface="Arial" panose="020B0604020202020204" pitchFamily="34" charset="0"/>
              </a:rPr>
              <a:t>Bio)</a:t>
            </a:r>
            <a:endParaRPr kumimoji="1" lang="zh-CN" altLang="en-US" sz="1600" i="1" dirty="0">
              <a:latin typeface="Constantia" panose="02030602050306030303" pitchFamily="18" charset="0"/>
              <a:ea typeface="SimHei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15" name="文本框 8">
            <a:extLst>
              <a:ext uri="{FF2B5EF4-FFF2-40B4-BE49-F238E27FC236}">
                <a16:creationId xmlns:a16="http://schemas.microsoft.com/office/drawing/2014/main" id="{2BA407F5-6374-8946-B916-DC9597792BBC}"/>
              </a:ext>
            </a:extLst>
          </p:cNvPr>
          <p:cNvSpPr txBox="1"/>
          <p:nvPr/>
        </p:nvSpPr>
        <p:spPr>
          <a:xfrm>
            <a:off x="2996110" y="5849257"/>
            <a:ext cx="27579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zh-CN" sz="1600" i="1" dirty="0">
                <a:latin typeface="Constantia" panose="02030602050306030303" pitchFamily="18" charset="0"/>
                <a:ea typeface="SimHei" panose="02010609060101010101" pitchFamily="49" charset="-122"/>
                <a:cs typeface="Arial" panose="020B0604020202020204" pitchFamily="34" charset="0"/>
              </a:rPr>
              <a:t>(Singer</a:t>
            </a:r>
            <a:r>
              <a:rPr kumimoji="1" lang="zh-CN" altLang="en-US" sz="1600" i="1" dirty="0">
                <a:latin typeface="Constantia" panose="02030602050306030303" pitchFamily="18" charset="0"/>
                <a:ea typeface="SimHei" panose="02010609060101010101" pitchFamily="49" charset="-122"/>
                <a:cs typeface="Arial" panose="020B0604020202020204" pitchFamily="34" charset="0"/>
              </a:rPr>
              <a:t> </a:t>
            </a:r>
            <a:r>
              <a:rPr kumimoji="1" lang="en-US" altLang="zh-CN" sz="1600" i="1" dirty="0">
                <a:latin typeface="Constantia" panose="02030602050306030303" pitchFamily="18" charset="0"/>
                <a:ea typeface="SimHei" panose="02010609060101010101" pitchFamily="49" charset="-122"/>
                <a:cs typeface="Arial" panose="020B0604020202020204" pitchFamily="34" charset="0"/>
              </a:rPr>
              <a:t>at</a:t>
            </a:r>
            <a:r>
              <a:rPr kumimoji="1" lang="zh-CN" altLang="en-US" sz="1600" i="1" dirty="0">
                <a:latin typeface="Constantia" panose="02030602050306030303" pitchFamily="18" charset="0"/>
                <a:ea typeface="SimHei" panose="02010609060101010101" pitchFamily="49" charset="-122"/>
                <a:cs typeface="Arial" panose="020B0604020202020204" pitchFamily="34" charset="0"/>
              </a:rPr>
              <a:t> </a:t>
            </a:r>
            <a:r>
              <a:rPr kumimoji="1" lang="en-US" altLang="zh-CN" sz="1600" i="1" dirty="0">
                <a:latin typeface="Constantia" panose="02030602050306030303" pitchFamily="18" charset="0"/>
                <a:ea typeface="SimHei" panose="02010609060101010101" pitchFamily="49" charset="-122"/>
                <a:cs typeface="Arial" panose="020B0604020202020204" pitchFamily="34" charset="0"/>
              </a:rPr>
              <a:t>al. ,</a:t>
            </a:r>
            <a:r>
              <a:rPr kumimoji="1" lang="zh-CN" altLang="en-US" sz="1600" i="1" dirty="0">
                <a:latin typeface="Constantia" panose="02030602050306030303" pitchFamily="18" charset="0"/>
                <a:ea typeface="SimHei" panose="02010609060101010101" pitchFamily="49" charset="-122"/>
                <a:cs typeface="Arial" panose="020B0604020202020204" pitchFamily="34" charset="0"/>
              </a:rPr>
              <a:t> </a:t>
            </a:r>
            <a:r>
              <a:rPr kumimoji="1" lang="en-US" altLang="zh-CN" sz="1600" i="1" dirty="0">
                <a:latin typeface="Constantia" panose="02030602050306030303" pitchFamily="18" charset="0"/>
                <a:ea typeface="SimHei" panose="02010609060101010101" pitchFamily="49" charset="-122"/>
                <a:cs typeface="Arial" panose="020B0604020202020204" pitchFamily="34" charset="0"/>
              </a:rPr>
              <a:t>2022,</a:t>
            </a:r>
            <a:r>
              <a:rPr kumimoji="1" lang="zh-CN" altLang="en-US" sz="1600" i="1" dirty="0">
                <a:latin typeface="Constantia" panose="02030602050306030303" pitchFamily="18" charset="0"/>
                <a:ea typeface="SimHei" panose="02010609060101010101" pitchFamily="49" charset="-122"/>
                <a:cs typeface="Arial" panose="020B0604020202020204" pitchFamily="34" charset="0"/>
              </a:rPr>
              <a:t> </a:t>
            </a:r>
            <a:r>
              <a:rPr kumimoji="1" lang="en-US" altLang="zh-CN" sz="1600" i="1" dirty="0" err="1">
                <a:latin typeface="Constantia" panose="02030602050306030303" pitchFamily="18" charset="0"/>
                <a:ea typeface="SimHei" panose="02010609060101010101" pitchFamily="49" charset="-122"/>
                <a:cs typeface="Arial" panose="020B0604020202020204" pitchFamily="34" charset="0"/>
              </a:rPr>
              <a:t>JNeuro</a:t>
            </a:r>
            <a:r>
              <a:rPr kumimoji="1" lang="en-US" altLang="zh-CN" sz="1600" i="1" dirty="0">
                <a:latin typeface="Constantia" panose="02030602050306030303" pitchFamily="18" charset="0"/>
                <a:ea typeface="SimHei" panose="02010609060101010101" pitchFamily="49" charset="-122"/>
                <a:cs typeface="Arial" panose="020B0604020202020204" pitchFamily="34" charset="0"/>
              </a:rPr>
              <a:t>)</a:t>
            </a:r>
            <a:endParaRPr kumimoji="1" lang="zh-CN" altLang="en-US" sz="1600" i="1" dirty="0">
              <a:latin typeface="Constantia" panose="02030602050306030303" pitchFamily="18" charset="0"/>
              <a:ea typeface="SimHei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EF821443-F232-5D41-A6C4-5C95964F1943}"/>
              </a:ext>
            </a:extLst>
          </p:cNvPr>
          <p:cNvSpPr txBox="1">
            <a:spLocks/>
          </p:cNvSpPr>
          <p:nvPr/>
        </p:nvSpPr>
        <p:spPr>
          <a:xfrm>
            <a:off x="1218376" y="6127448"/>
            <a:ext cx="9071429" cy="55857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You</a:t>
            </a:r>
            <a:r>
              <a:rPr lang="zh-CN" altLang="en-US" sz="2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2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can</a:t>
            </a:r>
            <a:r>
              <a:rPr lang="zh-CN" altLang="en-US" sz="2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2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find</a:t>
            </a:r>
            <a:r>
              <a:rPr lang="zh-CN" altLang="en-US" sz="2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2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functions</a:t>
            </a:r>
            <a:r>
              <a:rPr lang="zh-CN" altLang="en-US" sz="2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2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corresponding</a:t>
            </a:r>
            <a:r>
              <a:rPr lang="zh-CN" altLang="en-US" sz="2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2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to</a:t>
            </a:r>
            <a:r>
              <a:rPr lang="zh-CN" altLang="en-US" sz="2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2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these</a:t>
            </a:r>
            <a:r>
              <a:rPr lang="zh-CN" altLang="en-US" sz="2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2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extensions</a:t>
            </a:r>
            <a:r>
              <a:rPr lang="zh-CN" altLang="en-US" sz="2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2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in</a:t>
            </a:r>
            <a:r>
              <a:rPr lang="zh-CN" altLang="en-US" sz="2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2000" dirty="0" err="1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NeuroRA</a:t>
            </a:r>
            <a:r>
              <a:rPr lang="en-US" altLang="zh-CN" sz="2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endParaRPr lang="en-CN" sz="2000" dirty="0">
              <a:latin typeface="Constantia" panose="02030602050306030303" pitchFamily="18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4563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4" grpId="0"/>
      <p:bldP spid="15" grpId="0"/>
      <p:bldP spid="1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55CEC-AFD8-0C47-B288-41CF440F37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9942" y="486772"/>
            <a:ext cx="7402287" cy="717914"/>
          </a:xfrm>
        </p:spPr>
        <p:txBody>
          <a:bodyPr>
            <a:normAutofit fontScale="90000"/>
          </a:bodyPr>
          <a:lstStyle/>
          <a:p>
            <a:r>
              <a:rPr lang="en-US" altLang="zh-CN" sz="4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Representational</a:t>
            </a:r>
            <a:r>
              <a:rPr lang="zh-CN" altLang="en-US" sz="4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4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Similarity</a:t>
            </a:r>
            <a:r>
              <a:rPr lang="zh-CN" altLang="en-US" sz="4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4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Analysis</a:t>
            </a:r>
            <a:endParaRPr lang="en-CN" sz="4000" dirty="0">
              <a:latin typeface="Constantia" panose="02030602050306030303" pitchFamily="18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6" name="文本框 8">
            <a:extLst>
              <a:ext uri="{FF2B5EF4-FFF2-40B4-BE49-F238E27FC236}">
                <a16:creationId xmlns:a16="http://schemas.microsoft.com/office/drawing/2014/main" id="{1C97A1C2-637C-6C40-A97C-5FA7335C4B1C}"/>
              </a:ext>
            </a:extLst>
          </p:cNvPr>
          <p:cNvSpPr txBox="1"/>
          <p:nvPr/>
        </p:nvSpPr>
        <p:spPr>
          <a:xfrm>
            <a:off x="8634786" y="4703974"/>
            <a:ext cx="27579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zh-CN" sz="1600" i="1" dirty="0">
                <a:latin typeface="Constantia" panose="02030602050306030303" pitchFamily="18" charset="0"/>
                <a:ea typeface="SimHei" panose="02010609060101010101" pitchFamily="49" charset="-122"/>
                <a:cs typeface="Arial" panose="020B0604020202020204" pitchFamily="34" charset="0"/>
              </a:rPr>
              <a:t>(</a:t>
            </a:r>
            <a:r>
              <a:rPr kumimoji="1" lang="en-US" altLang="zh-CN" sz="1600" i="1" dirty="0" err="1">
                <a:latin typeface="Constantia" panose="02030602050306030303" pitchFamily="18" charset="0"/>
                <a:ea typeface="SimHei" panose="02010609060101010101" pitchFamily="49" charset="-122"/>
                <a:cs typeface="Arial" panose="020B0604020202020204" pitchFamily="34" charset="0"/>
              </a:rPr>
              <a:t>Popal</a:t>
            </a:r>
            <a:r>
              <a:rPr kumimoji="1" lang="zh-CN" altLang="en-US" sz="1600" i="1" dirty="0">
                <a:latin typeface="Constantia" panose="02030602050306030303" pitchFamily="18" charset="0"/>
                <a:ea typeface="SimHei" panose="02010609060101010101" pitchFamily="49" charset="-122"/>
                <a:cs typeface="Arial" panose="020B0604020202020204" pitchFamily="34" charset="0"/>
              </a:rPr>
              <a:t> </a:t>
            </a:r>
            <a:r>
              <a:rPr kumimoji="1" lang="en-US" altLang="zh-CN" sz="1600" i="1" dirty="0">
                <a:latin typeface="Constantia" panose="02030602050306030303" pitchFamily="18" charset="0"/>
                <a:ea typeface="SimHei" panose="02010609060101010101" pitchFamily="49" charset="-122"/>
                <a:cs typeface="Arial" panose="020B0604020202020204" pitchFamily="34" charset="0"/>
              </a:rPr>
              <a:t>et</a:t>
            </a:r>
            <a:r>
              <a:rPr kumimoji="1" lang="zh-CN" altLang="en-US" sz="1600" i="1" dirty="0">
                <a:latin typeface="Constantia" panose="02030602050306030303" pitchFamily="18" charset="0"/>
                <a:ea typeface="SimHei" panose="02010609060101010101" pitchFamily="49" charset="-122"/>
                <a:cs typeface="Arial" panose="020B0604020202020204" pitchFamily="34" charset="0"/>
              </a:rPr>
              <a:t> </a:t>
            </a:r>
            <a:r>
              <a:rPr kumimoji="1" lang="en-US" altLang="zh-CN" sz="1600" i="1" dirty="0">
                <a:latin typeface="Constantia" panose="02030602050306030303" pitchFamily="18" charset="0"/>
                <a:ea typeface="SimHei" panose="02010609060101010101" pitchFamily="49" charset="-122"/>
                <a:cs typeface="Arial" panose="020B0604020202020204" pitchFamily="34" charset="0"/>
              </a:rPr>
              <a:t>al. ,</a:t>
            </a:r>
            <a:r>
              <a:rPr kumimoji="1" lang="zh-CN" altLang="en-US" sz="1600" i="1" dirty="0">
                <a:latin typeface="Constantia" panose="02030602050306030303" pitchFamily="18" charset="0"/>
                <a:ea typeface="SimHei" panose="02010609060101010101" pitchFamily="49" charset="-122"/>
                <a:cs typeface="Arial" panose="020B0604020202020204" pitchFamily="34" charset="0"/>
              </a:rPr>
              <a:t> </a:t>
            </a:r>
            <a:r>
              <a:rPr kumimoji="1" lang="en-US" altLang="zh-CN" sz="1600" i="1" dirty="0">
                <a:latin typeface="Constantia" panose="02030602050306030303" pitchFamily="18" charset="0"/>
                <a:ea typeface="SimHei" panose="02010609060101010101" pitchFamily="49" charset="-122"/>
                <a:cs typeface="Arial" panose="020B0604020202020204" pitchFamily="34" charset="0"/>
              </a:rPr>
              <a:t>2020,</a:t>
            </a:r>
            <a:r>
              <a:rPr kumimoji="1" lang="zh-CN" altLang="en-US" sz="1600" i="1" dirty="0">
                <a:latin typeface="Constantia" panose="02030602050306030303" pitchFamily="18" charset="0"/>
                <a:ea typeface="SimHei" panose="02010609060101010101" pitchFamily="49" charset="-122"/>
                <a:cs typeface="Arial" panose="020B0604020202020204" pitchFamily="34" charset="0"/>
              </a:rPr>
              <a:t> </a:t>
            </a:r>
            <a:r>
              <a:rPr kumimoji="1" lang="en-US" altLang="zh-CN" sz="1600" i="1" dirty="0">
                <a:latin typeface="Constantia" panose="02030602050306030303" pitchFamily="18" charset="0"/>
                <a:ea typeface="SimHei" panose="02010609060101010101" pitchFamily="49" charset="-122"/>
                <a:cs typeface="Arial" panose="020B0604020202020204" pitchFamily="34" charset="0"/>
              </a:rPr>
              <a:t>SCAN)</a:t>
            </a:r>
            <a:endParaRPr kumimoji="1" lang="zh-CN" altLang="en-US" sz="1600" i="1" dirty="0">
              <a:latin typeface="Constantia" panose="02030602050306030303" pitchFamily="18" charset="0"/>
              <a:ea typeface="SimHei" panose="02010609060101010101" pitchFamily="49" charset="-122"/>
              <a:cs typeface="Arial" panose="020B0604020202020204" pitchFamily="34" charset="0"/>
            </a:endParaRPr>
          </a:p>
        </p:txBody>
      </p:sp>
      <p:pic>
        <p:nvPicPr>
          <p:cNvPr id="9" name="图片 3">
            <a:extLst>
              <a:ext uri="{FF2B5EF4-FFF2-40B4-BE49-F238E27FC236}">
                <a16:creationId xmlns:a16="http://schemas.microsoft.com/office/drawing/2014/main" id="{ECF6B972-C73C-BB46-93DF-A2069CC74D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8745"/>
          <a:stretch>
            <a:fillRect/>
          </a:stretch>
        </p:blipFill>
        <p:spPr>
          <a:xfrm>
            <a:off x="693014" y="1889239"/>
            <a:ext cx="5282132" cy="2814735"/>
          </a:xfrm>
          <a:prstGeom prst="rect">
            <a:avLst/>
          </a:prstGeom>
        </p:spPr>
      </p:pic>
      <p:pic>
        <p:nvPicPr>
          <p:cNvPr id="10" name="图片 3">
            <a:extLst>
              <a:ext uri="{FF2B5EF4-FFF2-40B4-BE49-F238E27FC236}">
                <a16:creationId xmlns:a16="http://schemas.microsoft.com/office/drawing/2014/main" id="{478708FB-6E27-8249-ACE5-3F06D6AD22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255"/>
          <a:stretch>
            <a:fillRect/>
          </a:stretch>
        </p:blipFill>
        <p:spPr>
          <a:xfrm>
            <a:off x="5975146" y="1889239"/>
            <a:ext cx="5319280" cy="269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434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55CEC-AFD8-0C47-B288-41CF440F37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9942" y="486772"/>
            <a:ext cx="7402287" cy="717914"/>
          </a:xfrm>
        </p:spPr>
        <p:txBody>
          <a:bodyPr>
            <a:normAutofit fontScale="90000"/>
          </a:bodyPr>
          <a:lstStyle/>
          <a:p>
            <a:r>
              <a:rPr lang="en-US" altLang="zh-CN" sz="4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Representational</a:t>
            </a:r>
            <a:r>
              <a:rPr lang="zh-CN" altLang="en-US" sz="4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4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Similarity</a:t>
            </a:r>
            <a:r>
              <a:rPr lang="zh-CN" altLang="en-US" sz="4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4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Analysis</a:t>
            </a:r>
            <a:endParaRPr lang="en-CN" sz="4000" dirty="0">
              <a:latin typeface="Constantia" panose="02030602050306030303" pitchFamily="18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33FC21D-3E25-6248-8E62-FDCA93F68D16}"/>
              </a:ext>
            </a:extLst>
          </p:cNvPr>
          <p:cNvSpPr txBox="1">
            <a:spLocks/>
          </p:cNvSpPr>
          <p:nvPr/>
        </p:nvSpPr>
        <p:spPr>
          <a:xfrm>
            <a:off x="580571" y="1392559"/>
            <a:ext cx="7402286" cy="144677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2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Three</a:t>
            </a:r>
            <a:r>
              <a:rPr lang="zh-CN" altLang="en-US" sz="2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steps:</a:t>
            </a:r>
          </a:p>
          <a:p>
            <a:pPr marL="514350" indent="-514350" algn="l">
              <a:buAutoNum type="arabicPeriod"/>
            </a:pPr>
            <a:r>
              <a:rPr lang="en-US" altLang="zh-CN" sz="2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Make</a:t>
            </a:r>
            <a:r>
              <a:rPr lang="zh-CN" altLang="en-US" sz="2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hypothesis-based</a:t>
            </a:r>
            <a:r>
              <a:rPr lang="zh-CN" altLang="en-US" sz="2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RDM</a:t>
            </a:r>
          </a:p>
          <a:p>
            <a:pPr marL="514350" indent="-514350" algn="l">
              <a:buAutoNum type="arabicPeriod"/>
            </a:pPr>
            <a:r>
              <a:rPr lang="en-US" altLang="zh-CN" sz="2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Make</a:t>
            </a:r>
            <a:r>
              <a:rPr lang="zh-CN" altLang="en-US" sz="2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neural</a:t>
            </a:r>
            <a:r>
              <a:rPr lang="zh-CN" altLang="en-US" sz="2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RDMs</a:t>
            </a:r>
          </a:p>
          <a:p>
            <a:pPr marL="514350" indent="-514350" algn="l">
              <a:buAutoNum type="arabicPeriod"/>
            </a:pPr>
            <a:r>
              <a:rPr lang="en-US" altLang="zh-CN" sz="2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Compare</a:t>
            </a:r>
            <a:r>
              <a:rPr lang="zh-CN" altLang="en-US" sz="2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between</a:t>
            </a:r>
            <a:r>
              <a:rPr lang="zh-CN" altLang="en-US" sz="2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hypothesis-based</a:t>
            </a:r>
            <a:r>
              <a:rPr lang="zh-CN" altLang="en-US" sz="2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RDM</a:t>
            </a:r>
            <a:r>
              <a:rPr lang="zh-CN" altLang="en-US" sz="2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and</a:t>
            </a:r>
            <a:r>
              <a:rPr lang="zh-CN" altLang="en-US" sz="2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neural</a:t>
            </a:r>
            <a:r>
              <a:rPr lang="zh-CN" altLang="en-US" sz="2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RDMs</a:t>
            </a:r>
            <a:endParaRPr lang="en-CN" sz="2800" dirty="0">
              <a:latin typeface="Constantia" panose="02030602050306030303" pitchFamily="18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CBB9941-C998-4F42-9C78-689D3ABF20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6514" y="2976185"/>
            <a:ext cx="5665942" cy="3314728"/>
          </a:xfrm>
          <a:prstGeom prst="rect">
            <a:avLst/>
          </a:prstGeom>
        </p:spPr>
      </p:pic>
      <p:pic>
        <p:nvPicPr>
          <p:cNvPr id="11" name="图片 1">
            <a:extLst>
              <a:ext uri="{FF2B5EF4-FFF2-40B4-BE49-F238E27FC236}">
                <a16:creationId xmlns:a16="http://schemas.microsoft.com/office/drawing/2014/main" id="{9908AE39-006E-8D4E-A9E5-92455E2CEE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4392" y="3027202"/>
            <a:ext cx="2436693" cy="2588258"/>
          </a:xfrm>
          <a:prstGeom prst="rect">
            <a:avLst/>
          </a:prstGeom>
        </p:spPr>
      </p:pic>
      <p:sp>
        <p:nvSpPr>
          <p:cNvPr id="12" name="文本框 8">
            <a:extLst>
              <a:ext uri="{FF2B5EF4-FFF2-40B4-BE49-F238E27FC236}">
                <a16:creationId xmlns:a16="http://schemas.microsoft.com/office/drawing/2014/main" id="{85A33F53-D338-F84E-A3E8-8C2A63E96635}"/>
              </a:ext>
            </a:extLst>
          </p:cNvPr>
          <p:cNvSpPr txBox="1"/>
          <p:nvPr/>
        </p:nvSpPr>
        <p:spPr>
          <a:xfrm>
            <a:off x="7852229" y="6290913"/>
            <a:ext cx="34244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zh-CN" sz="1600" i="1" dirty="0">
                <a:latin typeface="Constantia" panose="02030602050306030303" pitchFamily="18" charset="0"/>
                <a:ea typeface="SimHei" panose="02010609060101010101" pitchFamily="49" charset="-122"/>
                <a:cs typeface="Arial" panose="020B0604020202020204" pitchFamily="34" charset="0"/>
              </a:rPr>
              <a:t>(</a:t>
            </a:r>
            <a:r>
              <a:rPr kumimoji="1" lang="en-US" altLang="zh-CN" sz="1600" i="1" dirty="0" err="1">
                <a:latin typeface="Constantia" panose="02030602050306030303" pitchFamily="18" charset="0"/>
                <a:ea typeface="SimHei" panose="02010609060101010101" pitchFamily="49" charset="-122"/>
                <a:cs typeface="Arial" panose="020B0604020202020204" pitchFamily="34" charset="0"/>
              </a:rPr>
              <a:t>Kriegeskorte</a:t>
            </a:r>
            <a:r>
              <a:rPr kumimoji="1" lang="zh-CN" altLang="en-US" sz="1600" i="1" dirty="0">
                <a:latin typeface="Constantia" panose="02030602050306030303" pitchFamily="18" charset="0"/>
                <a:ea typeface="SimHei" panose="02010609060101010101" pitchFamily="49" charset="-122"/>
                <a:cs typeface="Arial" panose="020B0604020202020204" pitchFamily="34" charset="0"/>
              </a:rPr>
              <a:t> </a:t>
            </a:r>
            <a:r>
              <a:rPr kumimoji="1" lang="en-US" altLang="zh-CN" sz="1600" i="1" dirty="0">
                <a:latin typeface="Constantia" panose="02030602050306030303" pitchFamily="18" charset="0"/>
                <a:ea typeface="SimHei" panose="02010609060101010101" pitchFamily="49" charset="-122"/>
                <a:cs typeface="Arial" panose="020B0604020202020204" pitchFamily="34" charset="0"/>
              </a:rPr>
              <a:t>et</a:t>
            </a:r>
            <a:r>
              <a:rPr kumimoji="1" lang="zh-CN" altLang="en-US" sz="1600" i="1" dirty="0">
                <a:latin typeface="Constantia" panose="02030602050306030303" pitchFamily="18" charset="0"/>
                <a:ea typeface="SimHei" panose="02010609060101010101" pitchFamily="49" charset="-122"/>
                <a:cs typeface="Arial" panose="020B0604020202020204" pitchFamily="34" charset="0"/>
              </a:rPr>
              <a:t> </a:t>
            </a:r>
            <a:r>
              <a:rPr kumimoji="1" lang="en-US" altLang="zh-CN" sz="1600" i="1" dirty="0">
                <a:latin typeface="Constantia" panose="02030602050306030303" pitchFamily="18" charset="0"/>
                <a:ea typeface="SimHei" panose="02010609060101010101" pitchFamily="49" charset="-122"/>
                <a:cs typeface="Arial" panose="020B0604020202020204" pitchFamily="34" charset="0"/>
              </a:rPr>
              <a:t>al. ,</a:t>
            </a:r>
            <a:r>
              <a:rPr kumimoji="1" lang="zh-CN" altLang="en-US" sz="1600" i="1" dirty="0">
                <a:latin typeface="Constantia" panose="02030602050306030303" pitchFamily="18" charset="0"/>
                <a:ea typeface="SimHei" panose="02010609060101010101" pitchFamily="49" charset="-122"/>
                <a:cs typeface="Arial" panose="020B0604020202020204" pitchFamily="34" charset="0"/>
              </a:rPr>
              <a:t> </a:t>
            </a:r>
            <a:r>
              <a:rPr kumimoji="1" lang="en-US" altLang="zh-CN" sz="1600" i="1" dirty="0">
                <a:latin typeface="Constantia" panose="02030602050306030303" pitchFamily="18" charset="0"/>
                <a:ea typeface="SimHei" panose="02010609060101010101" pitchFamily="49" charset="-122"/>
                <a:cs typeface="Arial" panose="020B0604020202020204" pitchFamily="34" charset="0"/>
              </a:rPr>
              <a:t>2008,</a:t>
            </a:r>
            <a:r>
              <a:rPr kumimoji="1" lang="zh-CN" altLang="en-US" sz="1600" i="1" dirty="0">
                <a:latin typeface="Constantia" panose="02030602050306030303" pitchFamily="18" charset="0"/>
                <a:ea typeface="SimHei" panose="02010609060101010101" pitchFamily="49" charset="-122"/>
                <a:cs typeface="Arial" panose="020B0604020202020204" pitchFamily="34" charset="0"/>
              </a:rPr>
              <a:t> </a:t>
            </a:r>
            <a:r>
              <a:rPr kumimoji="1" lang="en-US" altLang="zh-CN" sz="1600" i="1" dirty="0">
                <a:latin typeface="Constantia" panose="02030602050306030303" pitchFamily="18" charset="0"/>
                <a:ea typeface="SimHei" panose="02010609060101010101" pitchFamily="49" charset="-122"/>
                <a:cs typeface="Arial" panose="020B0604020202020204" pitchFamily="34" charset="0"/>
              </a:rPr>
              <a:t>Neuron)</a:t>
            </a:r>
            <a:endParaRPr kumimoji="1" lang="zh-CN" altLang="en-US" sz="1600" i="1" dirty="0">
              <a:latin typeface="Constantia" panose="02030602050306030303" pitchFamily="18" charset="0"/>
              <a:ea typeface="SimHei" panose="02010609060101010101" pitchFamily="49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4863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55CEC-AFD8-0C47-B288-41CF440F37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9942" y="486772"/>
            <a:ext cx="7402287" cy="717914"/>
          </a:xfrm>
        </p:spPr>
        <p:txBody>
          <a:bodyPr>
            <a:normAutofit fontScale="90000"/>
          </a:bodyPr>
          <a:lstStyle/>
          <a:p>
            <a:r>
              <a:rPr lang="en-US" altLang="zh-CN" sz="4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Representational</a:t>
            </a:r>
            <a:r>
              <a:rPr lang="zh-CN" altLang="en-US" sz="4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4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Similarity</a:t>
            </a:r>
            <a:r>
              <a:rPr lang="zh-CN" altLang="en-US" sz="4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4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Analysis</a:t>
            </a:r>
            <a:endParaRPr lang="en-CN" sz="4000" dirty="0">
              <a:latin typeface="Constantia" panose="02030602050306030303" pitchFamily="18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33FC21D-3E25-6248-8E62-FDCA93F68D16}"/>
              </a:ext>
            </a:extLst>
          </p:cNvPr>
          <p:cNvSpPr txBox="1">
            <a:spLocks/>
          </p:cNvSpPr>
          <p:nvPr/>
        </p:nvSpPr>
        <p:spPr>
          <a:xfrm>
            <a:off x="6657871" y="2208006"/>
            <a:ext cx="5196114" cy="30868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2000" i="1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Make</a:t>
            </a:r>
            <a:r>
              <a:rPr lang="zh-CN" altLang="en-US" sz="2000" i="1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2000" i="1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hypothesis-based</a:t>
            </a:r>
            <a:r>
              <a:rPr lang="zh-CN" altLang="en-US" sz="2000" i="1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2000" i="1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RDM</a:t>
            </a:r>
          </a:p>
          <a:p>
            <a:pPr algn="l"/>
            <a:r>
              <a:rPr lang="en-US" altLang="zh-CN" sz="2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  <a:r>
              <a:rPr lang="en-US" altLang="zh-CN" sz="2000" dirty="0" err="1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N_conditions</a:t>
            </a:r>
            <a:r>
              <a:rPr lang="zh-CN" altLang="en-US" sz="2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* </a:t>
            </a:r>
            <a:r>
              <a:rPr lang="en-US" altLang="zh-CN" sz="2000" dirty="0" err="1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N_conditions</a:t>
            </a:r>
            <a:endParaRPr lang="en-US" altLang="zh-CN" sz="2000" dirty="0">
              <a:latin typeface="Constantia" panose="02030602050306030303" pitchFamily="18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514350" indent="-514350" algn="l">
              <a:buAutoNum type="arabicPeriod"/>
            </a:pPr>
            <a:endParaRPr lang="en-US" altLang="zh-CN" sz="2000" dirty="0">
              <a:latin typeface="Constantia" panose="02030602050306030303" pitchFamily="18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l"/>
            <a:r>
              <a:rPr lang="en-US" altLang="zh-CN" sz="2000" i="1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Make</a:t>
            </a:r>
            <a:r>
              <a:rPr lang="zh-CN" altLang="en-US" sz="2000" i="1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2000" i="1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neural</a:t>
            </a:r>
            <a:r>
              <a:rPr lang="zh-CN" altLang="en-US" sz="2000" i="1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2000" i="1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RDMs</a:t>
            </a:r>
          </a:p>
          <a:p>
            <a:pPr algn="l"/>
            <a:r>
              <a:rPr lang="en-US" altLang="zh-CN" sz="2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  <a:r>
              <a:rPr lang="en-US" altLang="zh-CN" sz="2000" dirty="0" err="1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N_subjects</a:t>
            </a:r>
            <a:r>
              <a:rPr lang="zh-CN" altLang="en-US" sz="2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* </a:t>
            </a:r>
            <a:r>
              <a:rPr lang="en-US" altLang="zh-CN" sz="2000" dirty="0" err="1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N_timepoints</a:t>
            </a:r>
            <a:r>
              <a:rPr lang="zh-CN" altLang="en-US" sz="2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* </a:t>
            </a:r>
            <a:r>
              <a:rPr lang="en-US" altLang="zh-CN" sz="2000" dirty="0" err="1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N_conditions</a:t>
            </a:r>
            <a:r>
              <a:rPr lang="zh-CN" altLang="en-US" sz="2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* </a:t>
            </a:r>
            <a:r>
              <a:rPr lang="en-US" altLang="zh-CN" sz="2000" dirty="0" err="1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N_conditions</a:t>
            </a:r>
            <a:endParaRPr lang="en-US" altLang="zh-CN" sz="2000" dirty="0">
              <a:latin typeface="Constantia" panose="02030602050306030303" pitchFamily="18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l"/>
            <a:endParaRPr lang="en-US" altLang="zh-CN" sz="2000" dirty="0">
              <a:latin typeface="Constantia" panose="02030602050306030303" pitchFamily="18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l"/>
            <a:r>
              <a:rPr lang="en-US" altLang="zh-CN" sz="2000" i="1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Compare</a:t>
            </a:r>
            <a:r>
              <a:rPr lang="zh-CN" altLang="en-US" sz="2000" i="1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2000" i="1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between</a:t>
            </a:r>
            <a:r>
              <a:rPr lang="zh-CN" altLang="en-US" sz="2000" i="1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2000" i="1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hypothesis-based</a:t>
            </a:r>
            <a:r>
              <a:rPr lang="zh-CN" altLang="en-US" sz="2000" i="1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2000" i="1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RDM</a:t>
            </a:r>
            <a:r>
              <a:rPr lang="zh-CN" altLang="en-US" sz="2000" i="1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2000" i="1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and</a:t>
            </a:r>
            <a:r>
              <a:rPr lang="zh-CN" altLang="en-US" sz="2000" i="1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2000" i="1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neural</a:t>
            </a:r>
            <a:r>
              <a:rPr lang="zh-CN" altLang="en-US" sz="2000" i="1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2000" i="1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RDMs</a:t>
            </a:r>
          </a:p>
          <a:p>
            <a:pPr algn="l"/>
            <a:r>
              <a:rPr lang="en-US" sz="2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  <a:r>
              <a:rPr lang="en-US" altLang="zh-CN" sz="2000" dirty="0" err="1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N_subjects</a:t>
            </a:r>
            <a:r>
              <a:rPr lang="zh-CN" altLang="en-US" sz="2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* </a:t>
            </a:r>
            <a:r>
              <a:rPr lang="en-US" altLang="zh-CN" sz="2000" dirty="0" err="1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N_timepoints</a:t>
            </a:r>
            <a:endParaRPr lang="en-CN" sz="2000" dirty="0">
              <a:latin typeface="Constantia" panose="02030602050306030303" pitchFamily="18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DDE856C-7339-7F40-A054-2DC19A150DBC}"/>
              </a:ext>
            </a:extLst>
          </p:cNvPr>
          <p:cNvSpPr txBox="1">
            <a:spLocks/>
          </p:cNvSpPr>
          <p:nvPr/>
        </p:nvSpPr>
        <p:spPr>
          <a:xfrm>
            <a:off x="449943" y="1310944"/>
            <a:ext cx="1525223" cy="55857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For</a:t>
            </a:r>
            <a:r>
              <a:rPr lang="zh-CN" altLang="en-US" sz="2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EEG</a:t>
            </a:r>
            <a:endParaRPr lang="en-CN" sz="2800" dirty="0">
              <a:latin typeface="Constantia" panose="02030602050306030303" pitchFamily="18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B2899BD5-E049-9947-AC5B-6B634360A6E4}"/>
              </a:ext>
            </a:extLst>
          </p:cNvPr>
          <p:cNvSpPr txBox="1">
            <a:spLocks/>
          </p:cNvSpPr>
          <p:nvPr/>
        </p:nvSpPr>
        <p:spPr>
          <a:xfrm>
            <a:off x="7975042" y="1836376"/>
            <a:ext cx="2561772" cy="41392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b="1" dirty="0">
                <a:solidFill>
                  <a:srgbClr val="FF0000"/>
                </a:solidFill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Framework</a:t>
            </a:r>
            <a:endParaRPr lang="en-CN" sz="2800" b="1" dirty="0">
              <a:solidFill>
                <a:srgbClr val="FF0000"/>
              </a:solidFill>
              <a:latin typeface="Constantia" panose="02030602050306030303" pitchFamily="18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FD94121-6CA8-D542-A142-33C51AF40DCC}"/>
              </a:ext>
            </a:extLst>
          </p:cNvPr>
          <p:cNvSpPr/>
          <p:nvPr/>
        </p:nvSpPr>
        <p:spPr>
          <a:xfrm>
            <a:off x="6532486" y="2335683"/>
            <a:ext cx="5321499" cy="308688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BA87B8-E90A-1549-B1D4-4D28C8EBEE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203" y="3493160"/>
            <a:ext cx="1549400" cy="1498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4C2DDE3-ABB0-E745-88B8-CA27279177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1618" y="2534352"/>
            <a:ext cx="2705100" cy="3454400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A14E780A-EAF0-A844-9AEB-6F618649BB67}"/>
              </a:ext>
            </a:extLst>
          </p:cNvPr>
          <p:cNvSpPr txBox="1">
            <a:spLocks/>
          </p:cNvSpPr>
          <p:nvPr/>
        </p:nvSpPr>
        <p:spPr>
          <a:xfrm>
            <a:off x="449942" y="2934585"/>
            <a:ext cx="2705100" cy="55857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Hypothesis-based</a:t>
            </a:r>
            <a:r>
              <a:rPr lang="zh-CN" altLang="en-US" sz="2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RDM</a:t>
            </a:r>
            <a:endParaRPr lang="en-CN" sz="2800" dirty="0">
              <a:latin typeface="Constantia" panose="02030602050306030303" pitchFamily="18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EB349568-41AD-B540-A448-54EA01E68401}"/>
              </a:ext>
            </a:extLst>
          </p:cNvPr>
          <p:cNvSpPr txBox="1">
            <a:spLocks/>
          </p:cNvSpPr>
          <p:nvPr/>
        </p:nvSpPr>
        <p:spPr>
          <a:xfrm>
            <a:off x="3155042" y="1975777"/>
            <a:ext cx="2705100" cy="55857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Time-by-time</a:t>
            </a:r>
            <a:r>
              <a:rPr lang="zh-CN" altLang="en-US" sz="2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EEG</a:t>
            </a:r>
            <a:r>
              <a:rPr lang="zh-CN" altLang="en-US" sz="2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RDMs</a:t>
            </a:r>
            <a:endParaRPr lang="en-CN" sz="2800" dirty="0">
              <a:latin typeface="Constantia" panose="02030602050306030303" pitchFamily="18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5128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5" grpId="0"/>
      <p:bldP spid="16" grpId="0" animBg="1"/>
      <p:bldP spid="14" grpId="0"/>
      <p:bldP spid="1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55CEC-AFD8-0C47-B288-41CF440F37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9942" y="486772"/>
            <a:ext cx="7402287" cy="717914"/>
          </a:xfrm>
        </p:spPr>
        <p:txBody>
          <a:bodyPr>
            <a:normAutofit fontScale="90000"/>
          </a:bodyPr>
          <a:lstStyle/>
          <a:p>
            <a:r>
              <a:rPr lang="en-US" altLang="zh-CN" sz="4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Representational</a:t>
            </a:r>
            <a:r>
              <a:rPr lang="zh-CN" altLang="en-US" sz="4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4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Similarity</a:t>
            </a:r>
            <a:r>
              <a:rPr lang="zh-CN" altLang="en-US" sz="4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4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Analysis</a:t>
            </a:r>
            <a:endParaRPr lang="en-CN" sz="4000" dirty="0">
              <a:latin typeface="Constantia" panose="02030602050306030303" pitchFamily="18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DDE856C-7339-7F40-A054-2DC19A150DBC}"/>
              </a:ext>
            </a:extLst>
          </p:cNvPr>
          <p:cNvSpPr txBox="1">
            <a:spLocks/>
          </p:cNvSpPr>
          <p:nvPr/>
        </p:nvSpPr>
        <p:spPr>
          <a:xfrm>
            <a:off x="449943" y="1310944"/>
            <a:ext cx="1525223" cy="55857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For</a:t>
            </a:r>
            <a:r>
              <a:rPr lang="zh-CN" altLang="en-US" sz="2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EEG</a:t>
            </a:r>
            <a:endParaRPr lang="en-CN" sz="2800" dirty="0">
              <a:latin typeface="Constantia" panose="02030602050306030303" pitchFamily="18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9647DAD-3A23-3C4B-95E7-BCB568246D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911" y="2729506"/>
            <a:ext cx="5448522" cy="2980592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08D7FEF7-4839-AC4A-9E06-690F54A68127}"/>
              </a:ext>
            </a:extLst>
          </p:cNvPr>
          <p:cNvSpPr txBox="1">
            <a:spLocks/>
          </p:cNvSpPr>
          <p:nvPr/>
        </p:nvSpPr>
        <p:spPr>
          <a:xfrm>
            <a:off x="585817" y="5882735"/>
            <a:ext cx="5360616" cy="55857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000" dirty="0" err="1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NeuroRA</a:t>
            </a:r>
            <a:r>
              <a:rPr lang="zh-CN" altLang="en-US" sz="2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2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provides</a:t>
            </a:r>
            <a:r>
              <a:rPr lang="zh-CN" altLang="en-US" sz="2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2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some</a:t>
            </a:r>
            <a:r>
              <a:rPr lang="zh-CN" altLang="en-US" sz="2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2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very</a:t>
            </a:r>
            <a:r>
              <a:rPr lang="zh-CN" altLang="en-US" sz="2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2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easy-to-use</a:t>
            </a:r>
            <a:r>
              <a:rPr lang="zh-CN" altLang="en-US" sz="2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2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functions.</a:t>
            </a:r>
            <a:endParaRPr lang="en-CN" sz="2000" dirty="0">
              <a:latin typeface="Constantia" panose="02030602050306030303" pitchFamily="18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2" name="文本框 8">
            <a:extLst>
              <a:ext uri="{FF2B5EF4-FFF2-40B4-BE49-F238E27FC236}">
                <a16:creationId xmlns:a16="http://schemas.microsoft.com/office/drawing/2014/main" id="{CBD75146-D75A-6E48-BCA0-16D6FAE3164D}"/>
              </a:ext>
            </a:extLst>
          </p:cNvPr>
          <p:cNvSpPr txBox="1"/>
          <p:nvPr/>
        </p:nvSpPr>
        <p:spPr>
          <a:xfrm>
            <a:off x="3188452" y="5484038"/>
            <a:ext cx="27579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zh-CN" sz="1600" i="1" dirty="0">
                <a:latin typeface="Constantia" panose="02030602050306030303" pitchFamily="18" charset="0"/>
                <a:ea typeface="SimHei" panose="02010609060101010101" pitchFamily="49" charset="-122"/>
                <a:cs typeface="Arial" panose="020B0604020202020204" pitchFamily="34" charset="0"/>
              </a:rPr>
              <a:t>(Lu</a:t>
            </a:r>
            <a:r>
              <a:rPr kumimoji="1" lang="zh-CN" altLang="en-US" sz="1600" i="1" dirty="0">
                <a:latin typeface="Constantia" panose="02030602050306030303" pitchFamily="18" charset="0"/>
                <a:ea typeface="SimHei" panose="02010609060101010101" pitchFamily="49" charset="-122"/>
                <a:cs typeface="Arial" panose="020B0604020202020204" pitchFamily="34" charset="0"/>
              </a:rPr>
              <a:t> </a:t>
            </a:r>
            <a:r>
              <a:rPr kumimoji="1" lang="en-US" altLang="zh-CN" sz="1600" i="1" dirty="0">
                <a:latin typeface="Constantia" panose="02030602050306030303" pitchFamily="18" charset="0"/>
                <a:ea typeface="SimHei" panose="02010609060101010101" pitchFamily="49" charset="-122"/>
                <a:cs typeface="Arial" panose="020B0604020202020204" pitchFamily="34" charset="0"/>
              </a:rPr>
              <a:t>and</a:t>
            </a:r>
            <a:r>
              <a:rPr kumimoji="1" lang="zh-CN" altLang="en-US" sz="1600" i="1" dirty="0">
                <a:latin typeface="Constantia" panose="02030602050306030303" pitchFamily="18" charset="0"/>
                <a:ea typeface="SimHei" panose="02010609060101010101" pitchFamily="49" charset="-122"/>
                <a:cs typeface="Arial" panose="020B0604020202020204" pitchFamily="34" charset="0"/>
              </a:rPr>
              <a:t> </a:t>
            </a:r>
            <a:r>
              <a:rPr kumimoji="1" lang="en-US" altLang="zh-CN" sz="1600" i="1" dirty="0">
                <a:latin typeface="Constantia" panose="02030602050306030303" pitchFamily="18" charset="0"/>
                <a:ea typeface="SimHei" panose="02010609060101010101" pitchFamily="49" charset="-122"/>
                <a:cs typeface="Arial" panose="020B0604020202020204" pitchFamily="34" charset="0"/>
              </a:rPr>
              <a:t>Ku ,</a:t>
            </a:r>
            <a:r>
              <a:rPr kumimoji="1" lang="zh-CN" altLang="en-US" sz="1600" i="1" dirty="0">
                <a:latin typeface="Constantia" panose="02030602050306030303" pitchFamily="18" charset="0"/>
                <a:ea typeface="SimHei" panose="02010609060101010101" pitchFamily="49" charset="-122"/>
                <a:cs typeface="Arial" panose="020B0604020202020204" pitchFamily="34" charset="0"/>
              </a:rPr>
              <a:t> </a:t>
            </a:r>
            <a:r>
              <a:rPr kumimoji="1" lang="en-US" altLang="zh-CN" sz="1600" i="1" dirty="0">
                <a:latin typeface="Constantia" panose="02030602050306030303" pitchFamily="18" charset="0"/>
                <a:ea typeface="SimHei" panose="02010609060101010101" pitchFamily="49" charset="-122"/>
                <a:cs typeface="Arial" panose="020B0604020202020204" pitchFamily="34" charset="0"/>
              </a:rPr>
              <a:t>2021,</a:t>
            </a:r>
            <a:r>
              <a:rPr kumimoji="1" lang="zh-CN" altLang="en-US" sz="1600" i="1" dirty="0">
                <a:latin typeface="Constantia" panose="02030602050306030303" pitchFamily="18" charset="0"/>
                <a:ea typeface="SimHei" panose="02010609060101010101" pitchFamily="49" charset="-122"/>
                <a:cs typeface="Arial" panose="020B0604020202020204" pitchFamily="34" charset="0"/>
              </a:rPr>
              <a:t> </a:t>
            </a:r>
            <a:r>
              <a:rPr kumimoji="1" lang="en-US" altLang="zh-CN" sz="1600" i="1" dirty="0">
                <a:latin typeface="Constantia" panose="02030602050306030303" pitchFamily="18" charset="0"/>
                <a:ea typeface="SimHei" panose="02010609060101010101" pitchFamily="49" charset="-122"/>
                <a:cs typeface="Arial" panose="020B0604020202020204" pitchFamily="34" charset="0"/>
              </a:rPr>
              <a:t>FININ)</a:t>
            </a:r>
            <a:endParaRPr kumimoji="1" lang="zh-CN" altLang="en-US" sz="1600" i="1" dirty="0">
              <a:latin typeface="Constantia" panose="02030602050306030303" pitchFamily="18" charset="0"/>
              <a:ea typeface="SimHei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C839766A-AEE5-9E42-AC58-5CA60409A5FA}"/>
              </a:ext>
            </a:extLst>
          </p:cNvPr>
          <p:cNvSpPr txBox="1">
            <a:spLocks/>
          </p:cNvSpPr>
          <p:nvPr/>
        </p:nvSpPr>
        <p:spPr>
          <a:xfrm>
            <a:off x="0" y="1975777"/>
            <a:ext cx="6444344" cy="55857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How</a:t>
            </a:r>
            <a:r>
              <a:rPr lang="zh-CN" altLang="en-US" sz="2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to</a:t>
            </a:r>
            <a:r>
              <a:rPr lang="zh-CN" altLang="en-US" sz="2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do</a:t>
            </a:r>
            <a:r>
              <a:rPr lang="zh-CN" altLang="en-US" sz="2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it</a:t>
            </a:r>
            <a:r>
              <a:rPr lang="zh-CN" altLang="en-US" sz="2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based</a:t>
            </a:r>
            <a:r>
              <a:rPr lang="zh-CN" altLang="en-US" sz="2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on</a:t>
            </a:r>
            <a:r>
              <a:rPr lang="zh-CN" altLang="en-US" sz="2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Python?</a:t>
            </a:r>
            <a:endParaRPr lang="en-CN" sz="2800" dirty="0">
              <a:latin typeface="Constantia" panose="02030602050306030303" pitchFamily="18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2EBC7B57-9A27-C642-A8CF-7D13E2E14CEB}"/>
              </a:ext>
            </a:extLst>
          </p:cNvPr>
          <p:cNvSpPr txBox="1">
            <a:spLocks/>
          </p:cNvSpPr>
          <p:nvPr/>
        </p:nvSpPr>
        <p:spPr>
          <a:xfrm>
            <a:off x="6657871" y="2208006"/>
            <a:ext cx="5196114" cy="30868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2000" i="1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Make</a:t>
            </a:r>
            <a:r>
              <a:rPr lang="zh-CN" altLang="en-US" sz="2000" i="1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2000" i="1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hypothesis-based</a:t>
            </a:r>
            <a:r>
              <a:rPr lang="zh-CN" altLang="en-US" sz="2000" i="1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2000" i="1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RDM</a:t>
            </a:r>
          </a:p>
          <a:p>
            <a:pPr algn="l"/>
            <a:r>
              <a:rPr lang="en-US" altLang="zh-CN" sz="2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  <a:r>
              <a:rPr lang="en-US" altLang="zh-CN" sz="2000" dirty="0" err="1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N_conditions</a:t>
            </a:r>
            <a:r>
              <a:rPr lang="zh-CN" altLang="en-US" sz="2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* </a:t>
            </a:r>
            <a:r>
              <a:rPr lang="en-US" altLang="zh-CN" sz="2000" dirty="0" err="1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N_conditions</a:t>
            </a:r>
            <a:endParaRPr lang="en-US" altLang="zh-CN" sz="2000" dirty="0">
              <a:latin typeface="Constantia" panose="02030602050306030303" pitchFamily="18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514350" indent="-514350" algn="l">
              <a:buAutoNum type="arabicPeriod"/>
            </a:pPr>
            <a:endParaRPr lang="en-US" altLang="zh-CN" sz="2000" dirty="0">
              <a:latin typeface="Constantia" panose="02030602050306030303" pitchFamily="18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l"/>
            <a:r>
              <a:rPr lang="en-US" altLang="zh-CN" sz="2000" i="1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Make</a:t>
            </a:r>
            <a:r>
              <a:rPr lang="zh-CN" altLang="en-US" sz="2000" i="1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2000" i="1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neural</a:t>
            </a:r>
            <a:r>
              <a:rPr lang="zh-CN" altLang="en-US" sz="2000" i="1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2000" i="1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RDMs</a:t>
            </a:r>
          </a:p>
          <a:p>
            <a:pPr algn="l"/>
            <a:r>
              <a:rPr lang="en-US" altLang="zh-CN" sz="2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  <a:r>
              <a:rPr lang="en-US" altLang="zh-CN" sz="2000" dirty="0" err="1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N_subjects</a:t>
            </a:r>
            <a:r>
              <a:rPr lang="zh-CN" altLang="en-US" sz="2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* </a:t>
            </a:r>
            <a:r>
              <a:rPr lang="en-US" altLang="zh-CN" sz="2000" dirty="0" err="1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N_timepoints</a:t>
            </a:r>
            <a:r>
              <a:rPr lang="zh-CN" altLang="en-US" sz="2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* </a:t>
            </a:r>
            <a:r>
              <a:rPr lang="en-US" altLang="zh-CN" sz="2000" dirty="0" err="1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N_conditions</a:t>
            </a:r>
            <a:r>
              <a:rPr lang="zh-CN" altLang="en-US" sz="2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* </a:t>
            </a:r>
            <a:r>
              <a:rPr lang="en-US" altLang="zh-CN" sz="2000" dirty="0" err="1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N_conditions</a:t>
            </a:r>
            <a:endParaRPr lang="en-US" altLang="zh-CN" sz="2000" dirty="0">
              <a:latin typeface="Constantia" panose="02030602050306030303" pitchFamily="18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l"/>
            <a:endParaRPr lang="en-US" altLang="zh-CN" sz="2000" dirty="0">
              <a:latin typeface="Constantia" panose="02030602050306030303" pitchFamily="18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l"/>
            <a:r>
              <a:rPr lang="en-US" altLang="zh-CN" sz="2000" i="1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Compare</a:t>
            </a:r>
            <a:r>
              <a:rPr lang="zh-CN" altLang="en-US" sz="2000" i="1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2000" i="1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between</a:t>
            </a:r>
            <a:r>
              <a:rPr lang="zh-CN" altLang="en-US" sz="2000" i="1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2000" i="1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hypothesis-based</a:t>
            </a:r>
            <a:r>
              <a:rPr lang="zh-CN" altLang="en-US" sz="2000" i="1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2000" i="1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RDM</a:t>
            </a:r>
            <a:r>
              <a:rPr lang="zh-CN" altLang="en-US" sz="2000" i="1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2000" i="1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and</a:t>
            </a:r>
            <a:r>
              <a:rPr lang="zh-CN" altLang="en-US" sz="2000" i="1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2000" i="1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neural</a:t>
            </a:r>
            <a:r>
              <a:rPr lang="zh-CN" altLang="en-US" sz="2000" i="1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2000" i="1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RDMs</a:t>
            </a:r>
          </a:p>
          <a:p>
            <a:pPr algn="l"/>
            <a:r>
              <a:rPr lang="en-US" sz="2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  <a:r>
              <a:rPr lang="en-US" altLang="zh-CN" sz="2000" dirty="0" err="1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N_subjects</a:t>
            </a:r>
            <a:r>
              <a:rPr lang="zh-CN" altLang="en-US" sz="2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* </a:t>
            </a:r>
            <a:r>
              <a:rPr lang="en-US" altLang="zh-CN" sz="2000" dirty="0" err="1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N_timepoints</a:t>
            </a:r>
            <a:endParaRPr lang="en-CN" sz="2000" dirty="0">
              <a:latin typeface="Constantia" panose="02030602050306030303" pitchFamily="18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AE6FF757-7A93-E041-9AF5-7A1B48951B15}"/>
              </a:ext>
            </a:extLst>
          </p:cNvPr>
          <p:cNvSpPr txBox="1">
            <a:spLocks/>
          </p:cNvSpPr>
          <p:nvPr/>
        </p:nvSpPr>
        <p:spPr>
          <a:xfrm>
            <a:off x="7975042" y="1836376"/>
            <a:ext cx="2561772" cy="41392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b="1" dirty="0">
                <a:solidFill>
                  <a:srgbClr val="FF0000"/>
                </a:solidFill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Framework</a:t>
            </a:r>
            <a:endParaRPr lang="en-CN" sz="2800" b="1" dirty="0">
              <a:solidFill>
                <a:srgbClr val="FF0000"/>
              </a:solidFill>
              <a:latin typeface="Constantia" panose="02030602050306030303" pitchFamily="18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B5EEC3D-8979-1E47-9E04-791C69F4F19B}"/>
              </a:ext>
            </a:extLst>
          </p:cNvPr>
          <p:cNvSpPr/>
          <p:nvPr/>
        </p:nvSpPr>
        <p:spPr>
          <a:xfrm>
            <a:off x="6532486" y="2335683"/>
            <a:ext cx="5321499" cy="308688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416791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55CEC-AFD8-0C47-B288-41CF440F37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9942" y="486772"/>
            <a:ext cx="7402287" cy="717914"/>
          </a:xfrm>
        </p:spPr>
        <p:txBody>
          <a:bodyPr>
            <a:normAutofit fontScale="90000"/>
          </a:bodyPr>
          <a:lstStyle/>
          <a:p>
            <a:r>
              <a:rPr lang="en-US" altLang="zh-CN" sz="4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Representational</a:t>
            </a:r>
            <a:r>
              <a:rPr lang="zh-CN" altLang="en-US" sz="4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4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Similarity</a:t>
            </a:r>
            <a:r>
              <a:rPr lang="zh-CN" altLang="en-US" sz="4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4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Analysis</a:t>
            </a:r>
            <a:endParaRPr lang="en-CN" sz="4000" dirty="0">
              <a:latin typeface="Constantia" panose="02030602050306030303" pitchFamily="18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DDE856C-7339-7F40-A054-2DC19A150DBC}"/>
              </a:ext>
            </a:extLst>
          </p:cNvPr>
          <p:cNvSpPr txBox="1">
            <a:spLocks/>
          </p:cNvSpPr>
          <p:nvPr/>
        </p:nvSpPr>
        <p:spPr>
          <a:xfrm>
            <a:off x="449943" y="1310944"/>
            <a:ext cx="1525223" cy="55857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For</a:t>
            </a:r>
            <a:r>
              <a:rPr lang="zh-CN" altLang="en-US" sz="2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EEG</a:t>
            </a:r>
            <a:endParaRPr lang="en-CN" sz="2800" dirty="0">
              <a:latin typeface="Constantia" panose="02030602050306030303" pitchFamily="18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60F8766-09B4-FF4F-8300-E9186D328D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627" y="2081285"/>
            <a:ext cx="2888343" cy="2014757"/>
          </a:xfrm>
          <a:prstGeom prst="rect">
            <a:avLst/>
          </a:prstGeom>
        </p:spPr>
      </p:pic>
      <p:sp>
        <p:nvSpPr>
          <p:cNvPr id="20" name="文本框 8">
            <a:extLst>
              <a:ext uri="{FF2B5EF4-FFF2-40B4-BE49-F238E27FC236}">
                <a16:creationId xmlns:a16="http://schemas.microsoft.com/office/drawing/2014/main" id="{47FD5DA8-13FF-8A4E-9A54-AA12A564E68C}"/>
              </a:ext>
            </a:extLst>
          </p:cNvPr>
          <p:cNvSpPr txBox="1"/>
          <p:nvPr/>
        </p:nvSpPr>
        <p:spPr>
          <a:xfrm>
            <a:off x="3093287" y="4085888"/>
            <a:ext cx="27579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zh-CN" sz="1600" i="1" dirty="0">
                <a:latin typeface="Constantia" panose="02030602050306030303" pitchFamily="18" charset="0"/>
                <a:ea typeface="SimHei" panose="02010609060101010101" pitchFamily="49" charset="-122"/>
                <a:cs typeface="Arial" panose="020B0604020202020204" pitchFamily="34" charset="0"/>
              </a:rPr>
              <a:t>(Bae</a:t>
            </a:r>
            <a:r>
              <a:rPr kumimoji="1" lang="zh-CN" altLang="en-US" sz="1600" i="1" dirty="0">
                <a:latin typeface="Constantia" panose="02030602050306030303" pitchFamily="18" charset="0"/>
                <a:ea typeface="SimHei" panose="02010609060101010101" pitchFamily="49" charset="-122"/>
                <a:cs typeface="Arial" panose="020B0604020202020204" pitchFamily="34" charset="0"/>
              </a:rPr>
              <a:t> </a:t>
            </a:r>
            <a:r>
              <a:rPr kumimoji="1" lang="en-US" altLang="zh-CN" sz="1600" i="1" dirty="0">
                <a:latin typeface="Constantia" panose="02030602050306030303" pitchFamily="18" charset="0"/>
                <a:ea typeface="SimHei" panose="02010609060101010101" pitchFamily="49" charset="-122"/>
                <a:cs typeface="Arial" panose="020B0604020202020204" pitchFamily="34" charset="0"/>
              </a:rPr>
              <a:t>and</a:t>
            </a:r>
            <a:r>
              <a:rPr kumimoji="1" lang="zh-CN" altLang="en-US" sz="1600" i="1" dirty="0">
                <a:latin typeface="Constantia" panose="02030602050306030303" pitchFamily="18" charset="0"/>
                <a:ea typeface="SimHei" panose="02010609060101010101" pitchFamily="49" charset="-122"/>
                <a:cs typeface="Arial" panose="020B0604020202020204" pitchFamily="34" charset="0"/>
              </a:rPr>
              <a:t> </a:t>
            </a:r>
            <a:r>
              <a:rPr kumimoji="1" lang="en-US" altLang="zh-CN" sz="1600" i="1" dirty="0">
                <a:latin typeface="Constantia" panose="02030602050306030303" pitchFamily="18" charset="0"/>
                <a:ea typeface="SimHei" panose="02010609060101010101" pitchFamily="49" charset="-122"/>
                <a:cs typeface="Arial" panose="020B0604020202020204" pitchFamily="34" charset="0"/>
              </a:rPr>
              <a:t>Luck,</a:t>
            </a:r>
            <a:r>
              <a:rPr kumimoji="1" lang="zh-CN" altLang="en-US" sz="1600" i="1" dirty="0">
                <a:latin typeface="Constantia" panose="02030602050306030303" pitchFamily="18" charset="0"/>
                <a:ea typeface="SimHei" panose="02010609060101010101" pitchFamily="49" charset="-122"/>
                <a:cs typeface="Arial" panose="020B0604020202020204" pitchFamily="34" charset="0"/>
              </a:rPr>
              <a:t> </a:t>
            </a:r>
            <a:r>
              <a:rPr kumimoji="1" lang="en-US" altLang="zh-CN" sz="1600" i="1" dirty="0" err="1">
                <a:latin typeface="Constantia" panose="02030602050306030303" pitchFamily="18" charset="0"/>
                <a:ea typeface="SimHei" panose="02010609060101010101" pitchFamily="49" charset="-122"/>
                <a:cs typeface="Arial" panose="020B0604020202020204" pitchFamily="34" charset="0"/>
              </a:rPr>
              <a:t>JNeuro</a:t>
            </a:r>
            <a:r>
              <a:rPr kumimoji="1" lang="en-US" altLang="zh-CN" sz="1600" i="1" dirty="0">
                <a:latin typeface="Constantia" panose="02030602050306030303" pitchFamily="18" charset="0"/>
                <a:ea typeface="SimHei" panose="02010609060101010101" pitchFamily="49" charset="-122"/>
                <a:cs typeface="Arial" panose="020B0604020202020204" pitchFamily="34" charset="0"/>
              </a:rPr>
              <a:t>,</a:t>
            </a:r>
            <a:r>
              <a:rPr kumimoji="1" lang="zh-CN" altLang="en-US" sz="1600" i="1" dirty="0">
                <a:latin typeface="Constantia" panose="02030602050306030303" pitchFamily="18" charset="0"/>
                <a:ea typeface="SimHei" panose="02010609060101010101" pitchFamily="49" charset="-122"/>
                <a:cs typeface="Arial" panose="020B0604020202020204" pitchFamily="34" charset="0"/>
              </a:rPr>
              <a:t> </a:t>
            </a:r>
            <a:r>
              <a:rPr kumimoji="1" lang="en-US" altLang="zh-CN" sz="1600" i="1" dirty="0">
                <a:latin typeface="Constantia" panose="02030602050306030303" pitchFamily="18" charset="0"/>
                <a:ea typeface="SimHei" panose="02010609060101010101" pitchFamily="49" charset="-122"/>
                <a:cs typeface="Arial" panose="020B0604020202020204" pitchFamily="34" charset="0"/>
              </a:rPr>
              <a:t>2018)</a:t>
            </a:r>
            <a:endParaRPr kumimoji="1" lang="zh-CN" altLang="en-US" sz="1600" i="1" dirty="0">
              <a:latin typeface="Constantia" panose="02030602050306030303" pitchFamily="18" charset="0"/>
              <a:ea typeface="SimHei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58AD3359-4306-B24E-8373-B57A8C10453A}"/>
              </a:ext>
            </a:extLst>
          </p:cNvPr>
          <p:cNvSpPr txBox="1">
            <a:spLocks/>
          </p:cNvSpPr>
          <p:nvPr/>
        </p:nvSpPr>
        <p:spPr>
          <a:xfrm>
            <a:off x="529771" y="4474876"/>
            <a:ext cx="5733144" cy="144677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2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To</a:t>
            </a:r>
            <a:r>
              <a:rPr lang="zh-CN" altLang="en-US" sz="2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2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investigate</a:t>
            </a:r>
            <a:r>
              <a:rPr lang="zh-CN" altLang="en-US" sz="2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2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orientation</a:t>
            </a:r>
            <a:r>
              <a:rPr lang="zh-CN" altLang="en-US" sz="2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2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representations:</a:t>
            </a:r>
          </a:p>
          <a:p>
            <a:pPr algn="l"/>
            <a:endParaRPr lang="en-CN" sz="2000" dirty="0">
              <a:latin typeface="Constantia" panose="02030602050306030303" pitchFamily="18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l"/>
            <a:r>
              <a:rPr lang="en-US" altLang="zh-CN" sz="2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Method</a:t>
            </a:r>
            <a:r>
              <a:rPr lang="zh-CN" altLang="en-US" sz="2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2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1:</a:t>
            </a:r>
            <a:r>
              <a:rPr lang="zh-CN" altLang="en-US" sz="2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2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decoding</a:t>
            </a:r>
            <a:r>
              <a:rPr lang="zh-CN" altLang="en-US" sz="2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2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16</a:t>
            </a:r>
            <a:r>
              <a:rPr lang="zh-CN" altLang="en-US" sz="2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2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orientations.</a:t>
            </a:r>
            <a:endParaRPr lang="en-CN" sz="2000" dirty="0">
              <a:latin typeface="Constantia" panose="02030602050306030303" pitchFamily="18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1CBF352-5BC4-1D41-B165-D8218D6C5CCC}"/>
              </a:ext>
            </a:extLst>
          </p:cNvPr>
          <p:cNvSpPr txBox="1">
            <a:spLocks/>
          </p:cNvSpPr>
          <p:nvPr/>
        </p:nvSpPr>
        <p:spPr>
          <a:xfrm>
            <a:off x="6657871" y="2208006"/>
            <a:ext cx="5196114" cy="30868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2000" i="1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Make</a:t>
            </a:r>
            <a:r>
              <a:rPr lang="zh-CN" altLang="en-US" sz="2000" i="1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2000" i="1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hypothesis-based</a:t>
            </a:r>
            <a:r>
              <a:rPr lang="zh-CN" altLang="en-US" sz="2000" i="1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2000" i="1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RDM</a:t>
            </a:r>
          </a:p>
          <a:p>
            <a:pPr algn="l"/>
            <a:r>
              <a:rPr lang="en-US" altLang="zh-CN" sz="2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  <a:r>
              <a:rPr lang="en-US" altLang="zh-CN" sz="2000" dirty="0" err="1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N_conditions</a:t>
            </a:r>
            <a:r>
              <a:rPr lang="zh-CN" altLang="en-US" sz="2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* </a:t>
            </a:r>
            <a:r>
              <a:rPr lang="en-US" altLang="zh-CN" sz="2000" dirty="0" err="1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N_conditions</a:t>
            </a:r>
            <a:endParaRPr lang="en-US" altLang="zh-CN" sz="2000" dirty="0">
              <a:latin typeface="Constantia" panose="02030602050306030303" pitchFamily="18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514350" indent="-514350" algn="l">
              <a:buAutoNum type="arabicPeriod"/>
            </a:pPr>
            <a:endParaRPr lang="en-US" altLang="zh-CN" sz="2000" dirty="0">
              <a:latin typeface="Constantia" panose="02030602050306030303" pitchFamily="18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l"/>
            <a:r>
              <a:rPr lang="en-US" altLang="zh-CN" sz="2000" i="1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Make</a:t>
            </a:r>
            <a:r>
              <a:rPr lang="zh-CN" altLang="en-US" sz="2000" i="1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2000" i="1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neural</a:t>
            </a:r>
            <a:r>
              <a:rPr lang="zh-CN" altLang="en-US" sz="2000" i="1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2000" i="1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RDMs</a:t>
            </a:r>
          </a:p>
          <a:p>
            <a:pPr algn="l"/>
            <a:r>
              <a:rPr lang="en-US" altLang="zh-CN" sz="2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  <a:r>
              <a:rPr lang="en-US" altLang="zh-CN" sz="2000" dirty="0" err="1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N_subjects</a:t>
            </a:r>
            <a:r>
              <a:rPr lang="zh-CN" altLang="en-US" sz="2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* </a:t>
            </a:r>
            <a:r>
              <a:rPr lang="en-US" altLang="zh-CN" sz="2000" dirty="0" err="1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N_timepoints</a:t>
            </a:r>
            <a:r>
              <a:rPr lang="zh-CN" altLang="en-US" sz="2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* </a:t>
            </a:r>
            <a:r>
              <a:rPr lang="en-US" altLang="zh-CN" sz="2000" dirty="0" err="1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N_conditions</a:t>
            </a:r>
            <a:r>
              <a:rPr lang="zh-CN" altLang="en-US" sz="2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* </a:t>
            </a:r>
            <a:r>
              <a:rPr lang="en-US" altLang="zh-CN" sz="2000" dirty="0" err="1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N_conditions</a:t>
            </a:r>
            <a:endParaRPr lang="en-US" altLang="zh-CN" sz="2000" dirty="0">
              <a:latin typeface="Constantia" panose="02030602050306030303" pitchFamily="18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l"/>
            <a:endParaRPr lang="en-US" altLang="zh-CN" sz="2000" dirty="0">
              <a:latin typeface="Constantia" panose="02030602050306030303" pitchFamily="18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l"/>
            <a:r>
              <a:rPr lang="en-US" altLang="zh-CN" sz="2000" i="1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Compare</a:t>
            </a:r>
            <a:r>
              <a:rPr lang="zh-CN" altLang="en-US" sz="2000" i="1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2000" i="1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between</a:t>
            </a:r>
            <a:r>
              <a:rPr lang="zh-CN" altLang="en-US" sz="2000" i="1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2000" i="1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hypothesis-based</a:t>
            </a:r>
            <a:r>
              <a:rPr lang="zh-CN" altLang="en-US" sz="2000" i="1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2000" i="1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RDM</a:t>
            </a:r>
            <a:r>
              <a:rPr lang="zh-CN" altLang="en-US" sz="2000" i="1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2000" i="1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and</a:t>
            </a:r>
            <a:r>
              <a:rPr lang="zh-CN" altLang="en-US" sz="2000" i="1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2000" i="1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neural</a:t>
            </a:r>
            <a:r>
              <a:rPr lang="zh-CN" altLang="en-US" sz="2000" i="1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2000" i="1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RDMs</a:t>
            </a:r>
          </a:p>
          <a:p>
            <a:pPr algn="l"/>
            <a:r>
              <a:rPr lang="en-US" sz="2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  <a:r>
              <a:rPr lang="en-US" altLang="zh-CN" sz="2000" dirty="0" err="1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N_subjects</a:t>
            </a:r>
            <a:r>
              <a:rPr lang="zh-CN" altLang="en-US" sz="2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* </a:t>
            </a:r>
            <a:r>
              <a:rPr lang="en-US" altLang="zh-CN" sz="2000" dirty="0" err="1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N_timepoints</a:t>
            </a:r>
            <a:endParaRPr lang="en-CN" sz="2000" dirty="0">
              <a:latin typeface="Constantia" panose="02030602050306030303" pitchFamily="18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5BC5C3B-409B-E24C-B27C-72A52749713C}"/>
              </a:ext>
            </a:extLst>
          </p:cNvPr>
          <p:cNvSpPr txBox="1">
            <a:spLocks/>
          </p:cNvSpPr>
          <p:nvPr/>
        </p:nvSpPr>
        <p:spPr>
          <a:xfrm>
            <a:off x="7975042" y="1836376"/>
            <a:ext cx="2561772" cy="41392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b="1" dirty="0">
                <a:solidFill>
                  <a:srgbClr val="FF0000"/>
                </a:solidFill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Framework</a:t>
            </a:r>
            <a:endParaRPr lang="en-CN" sz="2800" b="1" dirty="0">
              <a:solidFill>
                <a:srgbClr val="FF0000"/>
              </a:solidFill>
              <a:latin typeface="Constantia" panose="02030602050306030303" pitchFamily="18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9338B4B-0EB2-3840-BCEE-CA03E4A16B97}"/>
              </a:ext>
            </a:extLst>
          </p:cNvPr>
          <p:cNvSpPr/>
          <p:nvPr/>
        </p:nvSpPr>
        <p:spPr>
          <a:xfrm>
            <a:off x="6532486" y="2335683"/>
            <a:ext cx="5321499" cy="308688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F3175EB7-8CB1-8A44-8153-D5433513D06F}"/>
              </a:ext>
            </a:extLst>
          </p:cNvPr>
          <p:cNvSpPr txBox="1">
            <a:spLocks/>
          </p:cNvSpPr>
          <p:nvPr/>
        </p:nvSpPr>
        <p:spPr>
          <a:xfrm>
            <a:off x="529771" y="5921646"/>
            <a:ext cx="7963598" cy="71791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2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Method</a:t>
            </a:r>
            <a:r>
              <a:rPr lang="zh-CN" altLang="en-US" sz="2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2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2:</a:t>
            </a:r>
            <a:r>
              <a:rPr lang="zh-CN" altLang="en-US" sz="2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2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How</a:t>
            </a:r>
            <a:r>
              <a:rPr lang="zh-CN" altLang="en-US" sz="2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2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about</a:t>
            </a:r>
            <a:r>
              <a:rPr lang="zh-CN" altLang="en-US" sz="2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2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m</a:t>
            </a:r>
            <a:r>
              <a:rPr lang="en-CN" sz="2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ak</a:t>
            </a:r>
            <a:r>
              <a:rPr lang="en-US" altLang="zh-CN" sz="2000" dirty="0" err="1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ing</a:t>
            </a:r>
            <a:r>
              <a:rPr lang="zh-CN" altLang="en-US" sz="2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2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a</a:t>
            </a:r>
            <a:r>
              <a:rPr lang="zh-CN" altLang="en-US" sz="2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2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hypothesis-based</a:t>
            </a:r>
            <a:r>
              <a:rPr lang="zh-CN" altLang="en-US" sz="2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2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orientation</a:t>
            </a:r>
            <a:r>
              <a:rPr lang="zh-CN" altLang="en-US" sz="2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2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RDM?</a:t>
            </a:r>
            <a:r>
              <a:rPr lang="zh-CN" altLang="en-US" sz="2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2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Then</a:t>
            </a:r>
            <a:r>
              <a:rPr lang="zh-CN" altLang="en-US" sz="2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2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compare</a:t>
            </a:r>
            <a:r>
              <a:rPr lang="zh-CN" altLang="en-US" sz="2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2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with</a:t>
            </a:r>
            <a:r>
              <a:rPr lang="zh-CN" altLang="en-US" sz="2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2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EEG</a:t>
            </a:r>
            <a:r>
              <a:rPr lang="zh-CN" altLang="en-US" sz="2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2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RDMs?</a:t>
            </a:r>
            <a:endParaRPr lang="en-CN" sz="2000" dirty="0">
              <a:latin typeface="Constantia" panose="02030602050306030303" pitchFamily="18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1726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1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55CEC-AFD8-0C47-B288-41CF440F37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9942" y="486772"/>
            <a:ext cx="4263725" cy="717914"/>
          </a:xfrm>
        </p:spPr>
        <p:txBody>
          <a:bodyPr>
            <a:normAutofit fontScale="90000"/>
          </a:bodyPr>
          <a:lstStyle/>
          <a:p>
            <a:r>
              <a:rPr lang="en-US" altLang="zh-CN" sz="4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Why</a:t>
            </a:r>
            <a:r>
              <a:rPr lang="zh-CN" altLang="en-US" sz="4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4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this</a:t>
            </a:r>
            <a:r>
              <a:rPr lang="zh-CN" altLang="en-US" sz="4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4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workshop?</a:t>
            </a:r>
            <a:endParaRPr lang="en-CN" sz="4000" dirty="0">
              <a:latin typeface="Constantia" panose="02030602050306030303" pitchFamily="18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F06FCED2-636B-E84B-A275-746E224AB3C9}"/>
              </a:ext>
            </a:extLst>
          </p:cNvPr>
          <p:cNvSpPr txBox="1">
            <a:spLocks/>
          </p:cNvSpPr>
          <p:nvPr/>
        </p:nvSpPr>
        <p:spPr>
          <a:xfrm>
            <a:off x="449943" y="1529354"/>
            <a:ext cx="11219542" cy="11182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In</a:t>
            </a:r>
            <a:r>
              <a:rPr lang="zh-CN" altLang="en-US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cognitive</a:t>
            </a:r>
            <a:r>
              <a:rPr lang="zh-CN" altLang="en-US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neuroscience,</a:t>
            </a:r>
            <a:r>
              <a:rPr lang="zh-CN" altLang="en-US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multivariate</a:t>
            </a:r>
            <a:r>
              <a:rPr lang="zh-CN" altLang="en-US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pattern</a:t>
            </a:r>
            <a:r>
              <a:rPr lang="zh-CN" altLang="en-US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analysis</a:t>
            </a:r>
            <a:r>
              <a:rPr lang="zh-CN" altLang="en-US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(MVPA)</a:t>
            </a:r>
            <a:r>
              <a:rPr lang="zh-CN" altLang="en-US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is</a:t>
            </a:r>
            <a:r>
              <a:rPr lang="zh-CN" altLang="en-US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extensively</a:t>
            </a:r>
            <a:r>
              <a:rPr lang="zh-CN" altLang="en-US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employed</a:t>
            </a:r>
            <a:r>
              <a:rPr lang="zh-CN" altLang="en-US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due</a:t>
            </a:r>
            <a:r>
              <a:rPr lang="zh-CN" altLang="en-US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to</a:t>
            </a:r>
            <a:r>
              <a:rPr lang="zh-CN" altLang="en-US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its</a:t>
            </a:r>
            <a:r>
              <a:rPr lang="zh-CN" altLang="en-US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ability</a:t>
            </a:r>
            <a:r>
              <a:rPr lang="zh-CN" altLang="en-US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to</a:t>
            </a:r>
            <a:r>
              <a:rPr lang="zh-CN" altLang="en-US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provide</a:t>
            </a:r>
            <a:r>
              <a:rPr lang="zh-CN" altLang="en-US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richer</a:t>
            </a:r>
            <a:r>
              <a:rPr lang="zh-CN" altLang="en-US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information</a:t>
            </a:r>
            <a:r>
              <a:rPr lang="zh-CN" altLang="en-US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compared</a:t>
            </a:r>
            <a:r>
              <a:rPr lang="zh-CN" altLang="en-US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to</a:t>
            </a:r>
            <a:r>
              <a:rPr lang="zh-CN" altLang="en-US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traditional</a:t>
            </a:r>
            <a:r>
              <a:rPr lang="zh-CN" altLang="en-US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univariate</a:t>
            </a:r>
            <a:r>
              <a:rPr lang="zh-CN" altLang="en-US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analysis.</a:t>
            </a:r>
            <a:endParaRPr lang="en-CN" dirty="0">
              <a:latin typeface="Constantia" panose="02030602050306030303" pitchFamily="18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B6F91BFA-9B22-4246-9CD1-1A0665636507}"/>
              </a:ext>
            </a:extLst>
          </p:cNvPr>
          <p:cNvSpPr txBox="1">
            <a:spLocks/>
          </p:cNvSpPr>
          <p:nvPr/>
        </p:nvSpPr>
        <p:spPr>
          <a:xfrm>
            <a:off x="449943" y="3092087"/>
            <a:ext cx="11219542" cy="11182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4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What do you want to learn through the workshop?</a:t>
            </a:r>
            <a:endParaRPr lang="en-CN" sz="4000" dirty="0">
              <a:latin typeface="Constantia" panose="02030602050306030303" pitchFamily="18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B13676FE-694D-0F4C-BB4A-F1F430252ACF}"/>
              </a:ext>
            </a:extLst>
          </p:cNvPr>
          <p:cNvSpPr txBox="1">
            <a:spLocks/>
          </p:cNvSpPr>
          <p:nvPr/>
        </p:nvSpPr>
        <p:spPr>
          <a:xfrm>
            <a:off x="449943" y="4095680"/>
            <a:ext cx="11219542" cy="16084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Give</a:t>
            </a:r>
            <a:r>
              <a:rPr lang="zh-CN" altLang="en-US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an</a:t>
            </a:r>
            <a:r>
              <a:rPr lang="zh-CN" altLang="en-US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introduction</a:t>
            </a:r>
            <a:r>
              <a:rPr lang="zh-CN" altLang="en-US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/</a:t>
            </a:r>
            <a:r>
              <a:rPr lang="zh-CN" altLang="en-US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review?</a:t>
            </a:r>
          </a:p>
          <a:p>
            <a:pPr algn="l"/>
            <a:r>
              <a:rPr lang="en-US" altLang="zh-CN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Introduce</a:t>
            </a:r>
            <a:r>
              <a:rPr lang="zh-CN" altLang="en-US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some</a:t>
            </a:r>
            <a:r>
              <a:rPr lang="zh-CN" altLang="en-US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key</a:t>
            </a:r>
            <a:r>
              <a:rPr lang="zh-CN" altLang="en-US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papers</a:t>
            </a:r>
            <a:r>
              <a:rPr lang="zh-CN" altLang="en-US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/</a:t>
            </a:r>
            <a:r>
              <a:rPr lang="zh-CN" altLang="en-US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toolboxes?</a:t>
            </a:r>
          </a:p>
          <a:p>
            <a:pPr algn="l"/>
            <a:r>
              <a:rPr lang="en-US" altLang="zh-CN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…</a:t>
            </a:r>
            <a:endParaRPr lang="en-CN" altLang="zh-CN" dirty="0">
              <a:latin typeface="Constantia" panose="02030602050306030303" pitchFamily="18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9EE8FD43-005D-404F-AE5E-D97BC89E7269}"/>
              </a:ext>
            </a:extLst>
          </p:cNvPr>
          <p:cNvSpPr txBox="1">
            <a:spLocks/>
          </p:cNvSpPr>
          <p:nvPr/>
        </p:nvSpPr>
        <p:spPr>
          <a:xfrm>
            <a:off x="449943" y="5704114"/>
            <a:ext cx="11219542" cy="6281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200" b="1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A</a:t>
            </a:r>
            <a:r>
              <a:rPr lang="zh-CN" altLang="en-US" sz="3200" b="1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3200" b="1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Hands-on</a:t>
            </a:r>
            <a:r>
              <a:rPr lang="zh-CN" altLang="en-US" sz="3200" b="1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3200" b="1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Tutorial?</a:t>
            </a:r>
            <a:endParaRPr lang="en-CN" altLang="zh-CN" sz="3200" b="1" dirty="0">
              <a:latin typeface="Constantia" panose="02030602050306030303" pitchFamily="18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0127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55CEC-AFD8-0C47-B288-41CF440F37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9942" y="486772"/>
            <a:ext cx="7402287" cy="717914"/>
          </a:xfrm>
        </p:spPr>
        <p:txBody>
          <a:bodyPr>
            <a:normAutofit fontScale="90000"/>
          </a:bodyPr>
          <a:lstStyle/>
          <a:p>
            <a:r>
              <a:rPr lang="en-US" altLang="zh-CN" sz="4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Representational</a:t>
            </a:r>
            <a:r>
              <a:rPr lang="zh-CN" altLang="en-US" sz="4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4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Similarity</a:t>
            </a:r>
            <a:r>
              <a:rPr lang="zh-CN" altLang="en-US" sz="4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4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Analysis</a:t>
            </a:r>
            <a:endParaRPr lang="en-CN" sz="4000" dirty="0">
              <a:latin typeface="Constantia" panose="02030602050306030303" pitchFamily="18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DDE856C-7339-7F40-A054-2DC19A150DBC}"/>
              </a:ext>
            </a:extLst>
          </p:cNvPr>
          <p:cNvSpPr txBox="1">
            <a:spLocks/>
          </p:cNvSpPr>
          <p:nvPr/>
        </p:nvSpPr>
        <p:spPr>
          <a:xfrm>
            <a:off x="449943" y="1310944"/>
            <a:ext cx="1525223" cy="55857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For</a:t>
            </a:r>
            <a:r>
              <a:rPr lang="zh-CN" altLang="en-US" sz="2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EEG</a:t>
            </a:r>
            <a:endParaRPr lang="en-CN" sz="2800" dirty="0">
              <a:latin typeface="Constantia" panose="02030602050306030303" pitchFamily="18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58AD3359-4306-B24E-8373-B57A8C10453A}"/>
              </a:ext>
            </a:extLst>
          </p:cNvPr>
          <p:cNvSpPr txBox="1">
            <a:spLocks/>
          </p:cNvSpPr>
          <p:nvPr/>
        </p:nvSpPr>
        <p:spPr>
          <a:xfrm>
            <a:off x="584201" y="1679876"/>
            <a:ext cx="5733144" cy="90107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2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16</a:t>
            </a:r>
            <a:r>
              <a:rPr lang="zh-CN" altLang="en-US" sz="2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2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orientations</a:t>
            </a:r>
            <a:r>
              <a:rPr lang="zh-CN" altLang="en-US" sz="2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2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-&gt;</a:t>
            </a:r>
            <a:r>
              <a:rPr lang="zh-CN" altLang="en-US" sz="2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2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16</a:t>
            </a:r>
            <a:r>
              <a:rPr lang="zh-CN" altLang="en-US" sz="2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2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conditions</a:t>
            </a:r>
            <a:endParaRPr lang="en-US" sz="2000" dirty="0">
              <a:latin typeface="Constantia" panose="02030602050306030303" pitchFamily="18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l"/>
            <a:r>
              <a:rPr lang="en-US" altLang="zh-CN" sz="2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The</a:t>
            </a:r>
            <a:r>
              <a:rPr lang="zh-CN" altLang="en-US" sz="2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2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shape</a:t>
            </a:r>
            <a:r>
              <a:rPr lang="zh-CN" altLang="en-US" sz="2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2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of</a:t>
            </a:r>
            <a:r>
              <a:rPr lang="zh-CN" altLang="en-US" sz="2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2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RDM</a:t>
            </a:r>
            <a:r>
              <a:rPr lang="zh-CN" altLang="en-US" sz="2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2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should</a:t>
            </a:r>
            <a:r>
              <a:rPr lang="zh-CN" altLang="en-US" sz="2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2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be</a:t>
            </a:r>
            <a:r>
              <a:rPr lang="zh-CN" altLang="en-US" sz="2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2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16</a:t>
            </a:r>
            <a:r>
              <a:rPr lang="zh-CN" altLang="en-US" sz="2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* </a:t>
            </a:r>
            <a:r>
              <a:rPr lang="en-US" altLang="zh-CN" sz="2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16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D91854D-E258-FD43-822A-6F1BF0B329A8}"/>
              </a:ext>
            </a:extLst>
          </p:cNvPr>
          <p:cNvSpPr txBox="1">
            <a:spLocks/>
          </p:cNvSpPr>
          <p:nvPr/>
        </p:nvSpPr>
        <p:spPr>
          <a:xfrm>
            <a:off x="584201" y="2687585"/>
            <a:ext cx="5733144" cy="54829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2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A</a:t>
            </a:r>
            <a:r>
              <a:rPr lang="zh-CN" altLang="en-US" sz="2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2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hypothesis-based</a:t>
            </a:r>
            <a:r>
              <a:rPr lang="zh-CN" altLang="en-US" sz="2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2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orientation</a:t>
            </a:r>
            <a:r>
              <a:rPr lang="zh-CN" altLang="en-US" sz="2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2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RDM: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4D86258-5DFB-A040-8A81-EF5786F1A7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242" y="3235882"/>
            <a:ext cx="4648200" cy="350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F33F58FA-AA50-264F-AFEC-5C105561E676}"/>
              </a:ext>
            </a:extLst>
          </p:cNvPr>
          <p:cNvSpPr txBox="1">
            <a:spLocks/>
          </p:cNvSpPr>
          <p:nvPr/>
        </p:nvSpPr>
        <p:spPr>
          <a:xfrm>
            <a:off x="6657871" y="2208006"/>
            <a:ext cx="5196114" cy="30868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2000" i="1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Make</a:t>
            </a:r>
            <a:r>
              <a:rPr lang="zh-CN" altLang="en-US" sz="2000" i="1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2000" i="1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hypothesis-based</a:t>
            </a:r>
            <a:r>
              <a:rPr lang="zh-CN" altLang="en-US" sz="2000" i="1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2000" i="1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RDM</a:t>
            </a:r>
          </a:p>
          <a:p>
            <a:pPr algn="l"/>
            <a:r>
              <a:rPr lang="en-US" altLang="zh-CN" sz="2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  <a:r>
              <a:rPr lang="en-US" altLang="zh-CN" sz="2000" dirty="0" err="1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N_conditions</a:t>
            </a:r>
            <a:r>
              <a:rPr lang="zh-CN" altLang="en-US" sz="2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* </a:t>
            </a:r>
            <a:r>
              <a:rPr lang="en-US" altLang="zh-CN" sz="2000" dirty="0" err="1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N_conditions</a:t>
            </a:r>
            <a:endParaRPr lang="en-US" altLang="zh-CN" sz="2000" dirty="0">
              <a:latin typeface="Constantia" panose="02030602050306030303" pitchFamily="18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514350" indent="-514350" algn="l">
              <a:buAutoNum type="arabicPeriod"/>
            </a:pPr>
            <a:endParaRPr lang="en-US" altLang="zh-CN" sz="2000" dirty="0">
              <a:latin typeface="Constantia" panose="02030602050306030303" pitchFamily="18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l"/>
            <a:r>
              <a:rPr lang="en-US" altLang="zh-CN" sz="2000" i="1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Make</a:t>
            </a:r>
            <a:r>
              <a:rPr lang="zh-CN" altLang="en-US" sz="2000" i="1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2000" i="1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neural</a:t>
            </a:r>
            <a:r>
              <a:rPr lang="zh-CN" altLang="en-US" sz="2000" i="1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2000" i="1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RDMs</a:t>
            </a:r>
          </a:p>
          <a:p>
            <a:pPr algn="l"/>
            <a:r>
              <a:rPr lang="en-US" altLang="zh-CN" sz="2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  <a:r>
              <a:rPr lang="en-US" altLang="zh-CN" sz="2000" dirty="0" err="1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N_subjects</a:t>
            </a:r>
            <a:r>
              <a:rPr lang="zh-CN" altLang="en-US" sz="2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* </a:t>
            </a:r>
            <a:r>
              <a:rPr lang="en-US" altLang="zh-CN" sz="2000" dirty="0" err="1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N_timepoints</a:t>
            </a:r>
            <a:r>
              <a:rPr lang="zh-CN" altLang="en-US" sz="2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* </a:t>
            </a:r>
            <a:r>
              <a:rPr lang="en-US" altLang="zh-CN" sz="2000" dirty="0" err="1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N_conditions</a:t>
            </a:r>
            <a:r>
              <a:rPr lang="zh-CN" altLang="en-US" sz="2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* </a:t>
            </a:r>
            <a:r>
              <a:rPr lang="en-US" altLang="zh-CN" sz="2000" dirty="0" err="1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N_conditions</a:t>
            </a:r>
            <a:endParaRPr lang="en-US" altLang="zh-CN" sz="2000" dirty="0">
              <a:latin typeface="Constantia" panose="02030602050306030303" pitchFamily="18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l"/>
            <a:endParaRPr lang="en-US" altLang="zh-CN" sz="2000" dirty="0">
              <a:latin typeface="Constantia" panose="02030602050306030303" pitchFamily="18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l"/>
            <a:r>
              <a:rPr lang="en-US" altLang="zh-CN" sz="2000" i="1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Compare</a:t>
            </a:r>
            <a:r>
              <a:rPr lang="zh-CN" altLang="en-US" sz="2000" i="1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2000" i="1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between</a:t>
            </a:r>
            <a:r>
              <a:rPr lang="zh-CN" altLang="en-US" sz="2000" i="1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2000" i="1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hypothesis-based</a:t>
            </a:r>
            <a:r>
              <a:rPr lang="zh-CN" altLang="en-US" sz="2000" i="1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2000" i="1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RDM</a:t>
            </a:r>
            <a:r>
              <a:rPr lang="zh-CN" altLang="en-US" sz="2000" i="1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2000" i="1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and</a:t>
            </a:r>
            <a:r>
              <a:rPr lang="zh-CN" altLang="en-US" sz="2000" i="1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2000" i="1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neural</a:t>
            </a:r>
            <a:r>
              <a:rPr lang="zh-CN" altLang="en-US" sz="2000" i="1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2000" i="1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RDMs</a:t>
            </a:r>
          </a:p>
          <a:p>
            <a:pPr algn="l"/>
            <a:r>
              <a:rPr lang="en-US" sz="2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  <a:r>
              <a:rPr lang="en-US" altLang="zh-CN" sz="2000" dirty="0" err="1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N_subjects</a:t>
            </a:r>
            <a:r>
              <a:rPr lang="zh-CN" altLang="en-US" sz="2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* </a:t>
            </a:r>
            <a:r>
              <a:rPr lang="en-US" altLang="zh-CN" sz="2000" dirty="0" err="1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N_timepoints</a:t>
            </a:r>
            <a:endParaRPr lang="en-CN" sz="2000" dirty="0">
              <a:latin typeface="Constantia" panose="02030602050306030303" pitchFamily="18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CC24343C-C72C-EA42-8586-D2FE9C71E2CA}"/>
              </a:ext>
            </a:extLst>
          </p:cNvPr>
          <p:cNvSpPr txBox="1">
            <a:spLocks/>
          </p:cNvSpPr>
          <p:nvPr/>
        </p:nvSpPr>
        <p:spPr>
          <a:xfrm>
            <a:off x="7975042" y="1836376"/>
            <a:ext cx="2561772" cy="41392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b="1" dirty="0">
                <a:solidFill>
                  <a:srgbClr val="FF0000"/>
                </a:solidFill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Framework</a:t>
            </a:r>
            <a:endParaRPr lang="en-CN" sz="2800" b="1" dirty="0">
              <a:solidFill>
                <a:srgbClr val="FF0000"/>
              </a:solidFill>
              <a:latin typeface="Constantia" panose="02030602050306030303" pitchFamily="18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4192F33-7C9A-E947-B4E8-43DA11891BA0}"/>
              </a:ext>
            </a:extLst>
          </p:cNvPr>
          <p:cNvSpPr/>
          <p:nvPr/>
        </p:nvSpPr>
        <p:spPr>
          <a:xfrm>
            <a:off x="6532486" y="2335683"/>
            <a:ext cx="5321499" cy="308688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47183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1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8BF37145-725E-0E46-8B1F-96301F6987AB}"/>
              </a:ext>
            </a:extLst>
          </p:cNvPr>
          <p:cNvSpPr txBox="1">
            <a:spLocks/>
          </p:cNvSpPr>
          <p:nvPr/>
        </p:nvSpPr>
        <p:spPr>
          <a:xfrm>
            <a:off x="2601684" y="2246629"/>
            <a:ext cx="6988629" cy="71791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N" altLang="zh-CN" sz="4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Le</a:t>
            </a:r>
            <a:r>
              <a:rPr lang="en-US" altLang="zh-CN" sz="4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t’s</a:t>
            </a:r>
            <a:r>
              <a:rPr lang="zh-CN" altLang="en-US" sz="4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4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go</a:t>
            </a:r>
            <a:r>
              <a:rPr lang="zh-CN" altLang="en-US" sz="4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4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to</a:t>
            </a:r>
            <a:r>
              <a:rPr lang="zh-CN" altLang="en-US" sz="4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4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the</a:t>
            </a:r>
            <a:r>
              <a:rPr lang="zh-CN" altLang="en-US" sz="4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4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third</a:t>
            </a:r>
            <a:r>
              <a:rPr lang="zh-CN" altLang="en-US" sz="4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4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example</a:t>
            </a:r>
            <a:r>
              <a:rPr lang="zh-CN" altLang="en-US" sz="4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4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!</a:t>
            </a:r>
            <a:endParaRPr lang="en-CN" sz="4000" dirty="0">
              <a:latin typeface="Constantia" panose="02030602050306030303" pitchFamily="18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0BB4C01-97D8-8A46-9542-FA99AC1D663E}"/>
              </a:ext>
            </a:extLst>
          </p:cNvPr>
          <p:cNvSpPr txBox="1">
            <a:spLocks/>
          </p:cNvSpPr>
          <p:nvPr/>
        </p:nvSpPr>
        <p:spPr>
          <a:xfrm>
            <a:off x="2997198" y="3175544"/>
            <a:ext cx="6197600" cy="71791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4000" i="1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“</a:t>
            </a:r>
            <a:r>
              <a:rPr lang="en-US" altLang="zh-CN" sz="4000" i="1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Decode</a:t>
            </a:r>
            <a:r>
              <a:rPr lang="zh-CN" altLang="en-US" sz="4000" i="1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4000" i="1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orientation</a:t>
            </a:r>
            <a:r>
              <a:rPr lang="zh-CN" altLang="en-US" sz="4000" i="1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4000" i="1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representations</a:t>
            </a:r>
            <a:r>
              <a:rPr lang="zh-CN" altLang="en-US" sz="4000" i="1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”</a:t>
            </a:r>
            <a:r>
              <a:rPr lang="en-US" altLang="zh-CN" sz="4000" i="1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but using RSA</a:t>
            </a:r>
            <a:endParaRPr lang="en-CN" sz="4000" i="1" dirty="0">
              <a:latin typeface="Constantia" panose="02030602050306030303" pitchFamily="18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AF7CE74-1EE8-294D-B04D-5C2BFF85E93F}"/>
              </a:ext>
            </a:extLst>
          </p:cNvPr>
          <p:cNvSpPr txBox="1">
            <a:spLocks/>
          </p:cNvSpPr>
          <p:nvPr/>
        </p:nvSpPr>
        <p:spPr>
          <a:xfrm>
            <a:off x="449942" y="486772"/>
            <a:ext cx="7402287" cy="71791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Representational</a:t>
            </a:r>
            <a:r>
              <a:rPr lang="zh-CN" altLang="en-US" sz="400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400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Similarity</a:t>
            </a:r>
            <a:r>
              <a:rPr lang="zh-CN" altLang="en-US" sz="400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400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Analysis</a:t>
            </a:r>
            <a:endParaRPr lang="en-CN" sz="4000" dirty="0">
              <a:latin typeface="Constantia" panose="02030602050306030303" pitchFamily="18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55256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1">
            <a:extLst>
              <a:ext uri="{FF2B5EF4-FFF2-40B4-BE49-F238E27FC236}">
                <a16:creationId xmlns:a16="http://schemas.microsoft.com/office/drawing/2014/main" id="{2080307D-2258-B441-8B82-2EBF40BDB8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9584" y="2053772"/>
            <a:ext cx="4469176" cy="4724288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3AF7CE74-1EE8-294D-B04D-5C2BFF85E93F}"/>
              </a:ext>
            </a:extLst>
          </p:cNvPr>
          <p:cNvSpPr txBox="1">
            <a:spLocks/>
          </p:cNvSpPr>
          <p:nvPr/>
        </p:nvSpPr>
        <p:spPr>
          <a:xfrm>
            <a:off x="449942" y="486772"/>
            <a:ext cx="7402287" cy="71791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Representational</a:t>
            </a:r>
            <a:r>
              <a:rPr lang="zh-CN" altLang="en-US" sz="400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400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Similarity</a:t>
            </a:r>
            <a:r>
              <a:rPr lang="zh-CN" altLang="en-US" sz="400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400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Analysis</a:t>
            </a:r>
            <a:endParaRPr lang="en-CN" sz="4000" dirty="0">
              <a:latin typeface="Constantia" panose="02030602050306030303" pitchFamily="18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2986638-B447-5E48-9F24-7200A59B4BAC}"/>
              </a:ext>
            </a:extLst>
          </p:cNvPr>
          <p:cNvSpPr txBox="1">
            <a:spLocks/>
          </p:cNvSpPr>
          <p:nvPr/>
        </p:nvSpPr>
        <p:spPr>
          <a:xfrm>
            <a:off x="449943" y="1335858"/>
            <a:ext cx="2844800" cy="71791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Some</a:t>
            </a:r>
            <a:r>
              <a:rPr lang="zh-CN" altLang="en-US" sz="2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extensions:</a:t>
            </a:r>
            <a:endParaRPr lang="en-CN" sz="2800" dirty="0">
              <a:latin typeface="Constantia" panose="02030602050306030303" pitchFamily="18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245507C-D7F6-1C4F-96DC-10DBAF3D0F45}"/>
              </a:ext>
            </a:extLst>
          </p:cNvPr>
          <p:cNvSpPr txBox="1">
            <a:spLocks/>
          </p:cNvSpPr>
          <p:nvPr/>
        </p:nvSpPr>
        <p:spPr>
          <a:xfrm>
            <a:off x="4673600" y="1858094"/>
            <a:ext cx="2844800" cy="71791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i="1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fMRI-EEG fusion</a:t>
            </a:r>
            <a:endParaRPr lang="en-CN" sz="2400" i="1" dirty="0">
              <a:latin typeface="Constantia" panose="02030602050306030303" pitchFamily="18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0" name="图片 7">
            <a:extLst>
              <a:ext uri="{FF2B5EF4-FFF2-40B4-BE49-F238E27FC236}">
                <a16:creationId xmlns:a16="http://schemas.microsoft.com/office/drawing/2014/main" id="{2F033A66-EF12-7947-ACEC-F6BE315814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9828" y="2936779"/>
            <a:ext cx="4659086" cy="2514600"/>
          </a:xfrm>
          <a:prstGeom prst="rect">
            <a:avLst/>
          </a:prstGeom>
        </p:spPr>
      </p:pic>
      <p:sp>
        <p:nvSpPr>
          <p:cNvPr id="11" name="文本框 8">
            <a:extLst>
              <a:ext uri="{FF2B5EF4-FFF2-40B4-BE49-F238E27FC236}">
                <a16:creationId xmlns:a16="http://schemas.microsoft.com/office/drawing/2014/main" id="{A842EC32-6D32-214C-8136-73D9F504D3AD}"/>
              </a:ext>
            </a:extLst>
          </p:cNvPr>
          <p:cNvSpPr txBox="1"/>
          <p:nvPr/>
        </p:nvSpPr>
        <p:spPr>
          <a:xfrm>
            <a:off x="8508823" y="5812150"/>
            <a:ext cx="27579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zh-CN" sz="1600" i="1" dirty="0">
                <a:latin typeface="Constantia" panose="02030602050306030303" pitchFamily="18" charset="0"/>
                <a:ea typeface="SimHei" panose="02010609060101010101" pitchFamily="49" charset="-122"/>
                <a:cs typeface="Arial" panose="020B0604020202020204" pitchFamily="34" charset="0"/>
              </a:rPr>
              <a:t>(</a:t>
            </a:r>
            <a:r>
              <a:rPr kumimoji="1" lang="en-US" altLang="zh-CN" sz="1600" i="1" dirty="0" err="1">
                <a:latin typeface="Constantia" panose="02030602050306030303" pitchFamily="18" charset="0"/>
                <a:ea typeface="SimHei" panose="02010609060101010101" pitchFamily="49" charset="-122"/>
                <a:cs typeface="Arial" panose="020B0604020202020204" pitchFamily="34" charset="0"/>
              </a:rPr>
              <a:t>Muukkonen</a:t>
            </a:r>
            <a:r>
              <a:rPr kumimoji="1" lang="en-US" altLang="zh-CN" sz="1600" i="1" dirty="0">
                <a:latin typeface="Constantia" panose="02030602050306030303" pitchFamily="18" charset="0"/>
                <a:ea typeface="SimHei" panose="02010609060101010101" pitchFamily="49" charset="-122"/>
                <a:cs typeface="Arial" panose="020B0604020202020204" pitchFamily="34" charset="0"/>
              </a:rPr>
              <a:t> et al.,</a:t>
            </a:r>
            <a:r>
              <a:rPr kumimoji="1" lang="zh-CN" altLang="en-US" sz="1600" i="1" dirty="0">
                <a:latin typeface="Constantia" panose="02030602050306030303" pitchFamily="18" charset="0"/>
                <a:ea typeface="SimHei" panose="02010609060101010101" pitchFamily="49" charset="-122"/>
                <a:cs typeface="Arial" panose="020B0604020202020204" pitchFamily="34" charset="0"/>
              </a:rPr>
              <a:t> </a:t>
            </a:r>
            <a:r>
              <a:rPr kumimoji="1" lang="en-US" altLang="zh-CN" sz="1600" i="1" dirty="0">
                <a:latin typeface="Constantia" panose="02030602050306030303" pitchFamily="18" charset="0"/>
                <a:ea typeface="SimHei" panose="02010609060101010101" pitchFamily="49" charset="-122"/>
                <a:cs typeface="Arial" panose="020B0604020202020204" pitchFamily="34" charset="0"/>
              </a:rPr>
              <a:t>2020,</a:t>
            </a:r>
            <a:r>
              <a:rPr kumimoji="1" lang="zh-CN" altLang="en-US" sz="1600" i="1" dirty="0">
                <a:latin typeface="Constantia" panose="02030602050306030303" pitchFamily="18" charset="0"/>
                <a:ea typeface="SimHei" panose="02010609060101010101" pitchFamily="49" charset="-122"/>
                <a:cs typeface="Arial" panose="020B0604020202020204" pitchFamily="34" charset="0"/>
              </a:rPr>
              <a:t> </a:t>
            </a:r>
            <a:r>
              <a:rPr kumimoji="1" lang="en-US" altLang="zh-CN" sz="1600" i="1" dirty="0">
                <a:latin typeface="Constantia" panose="02030602050306030303" pitchFamily="18" charset="0"/>
                <a:ea typeface="SimHei" panose="02010609060101010101" pitchFamily="49" charset="-122"/>
                <a:cs typeface="Arial" panose="020B0604020202020204" pitchFamily="34" charset="0"/>
              </a:rPr>
              <a:t>NI)</a:t>
            </a:r>
            <a:endParaRPr kumimoji="1" lang="zh-CN" altLang="en-US" sz="1600" i="1" dirty="0">
              <a:latin typeface="Constantia" panose="02030602050306030303" pitchFamily="18" charset="0"/>
              <a:ea typeface="SimHei" panose="02010609060101010101" pitchFamily="49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5939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AF7CE74-1EE8-294D-B04D-5C2BFF85E93F}"/>
              </a:ext>
            </a:extLst>
          </p:cNvPr>
          <p:cNvSpPr txBox="1">
            <a:spLocks/>
          </p:cNvSpPr>
          <p:nvPr/>
        </p:nvSpPr>
        <p:spPr>
          <a:xfrm>
            <a:off x="449942" y="486772"/>
            <a:ext cx="7402287" cy="71791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Representational</a:t>
            </a:r>
            <a:r>
              <a:rPr lang="zh-CN" altLang="en-US" sz="4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4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Similarity</a:t>
            </a:r>
            <a:r>
              <a:rPr lang="zh-CN" altLang="en-US" sz="4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4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Analysis</a:t>
            </a:r>
            <a:endParaRPr lang="en-CN" sz="4000" dirty="0">
              <a:latin typeface="Constantia" panose="02030602050306030303" pitchFamily="18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2986638-B447-5E48-9F24-7200A59B4BAC}"/>
              </a:ext>
            </a:extLst>
          </p:cNvPr>
          <p:cNvSpPr txBox="1">
            <a:spLocks/>
          </p:cNvSpPr>
          <p:nvPr/>
        </p:nvSpPr>
        <p:spPr>
          <a:xfrm>
            <a:off x="449943" y="1335858"/>
            <a:ext cx="2844800" cy="71791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Some</a:t>
            </a:r>
            <a:r>
              <a:rPr lang="zh-CN" altLang="en-US" sz="2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extensions:</a:t>
            </a:r>
            <a:endParaRPr lang="en-CN" sz="2800" dirty="0">
              <a:latin typeface="Constantia" panose="02030602050306030303" pitchFamily="18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1" name="文本框 8">
            <a:extLst>
              <a:ext uri="{FF2B5EF4-FFF2-40B4-BE49-F238E27FC236}">
                <a16:creationId xmlns:a16="http://schemas.microsoft.com/office/drawing/2014/main" id="{A842EC32-6D32-214C-8136-73D9F504D3AD}"/>
              </a:ext>
            </a:extLst>
          </p:cNvPr>
          <p:cNvSpPr txBox="1"/>
          <p:nvPr/>
        </p:nvSpPr>
        <p:spPr>
          <a:xfrm>
            <a:off x="7692572" y="6201951"/>
            <a:ext cx="38538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zh-CN" sz="1600" i="1" dirty="0">
                <a:latin typeface="Constantia" panose="02030602050306030303" pitchFamily="18" charset="0"/>
                <a:ea typeface="SimHei" panose="02010609060101010101" pitchFamily="49" charset="-122"/>
                <a:cs typeface="Arial" panose="020B0604020202020204" pitchFamily="34" charset="0"/>
              </a:rPr>
              <a:t>(Greene and Hansen,</a:t>
            </a:r>
            <a:r>
              <a:rPr kumimoji="1" lang="zh-CN" altLang="en-US" sz="1600" i="1" dirty="0">
                <a:latin typeface="Constantia" panose="02030602050306030303" pitchFamily="18" charset="0"/>
                <a:ea typeface="SimHei" panose="02010609060101010101" pitchFamily="49" charset="-122"/>
                <a:cs typeface="Arial" panose="020B0604020202020204" pitchFamily="34" charset="0"/>
              </a:rPr>
              <a:t> </a:t>
            </a:r>
            <a:r>
              <a:rPr kumimoji="1" lang="en-US" altLang="zh-CN" sz="1600" i="1" dirty="0">
                <a:latin typeface="Constantia" panose="02030602050306030303" pitchFamily="18" charset="0"/>
                <a:ea typeface="SimHei" panose="02010609060101010101" pitchFamily="49" charset="-122"/>
                <a:cs typeface="Arial" panose="020B0604020202020204" pitchFamily="34" charset="0"/>
              </a:rPr>
              <a:t>2018,</a:t>
            </a:r>
            <a:r>
              <a:rPr kumimoji="1" lang="zh-CN" altLang="en-US" sz="1600" i="1" dirty="0">
                <a:latin typeface="Constantia" panose="02030602050306030303" pitchFamily="18" charset="0"/>
                <a:ea typeface="SimHei" panose="02010609060101010101" pitchFamily="49" charset="-122"/>
                <a:cs typeface="Arial" panose="020B0604020202020204" pitchFamily="34" charset="0"/>
              </a:rPr>
              <a:t> </a:t>
            </a:r>
            <a:r>
              <a:rPr kumimoji="1" lang="en-US" altLang="zh-CN" sz="1600" i="1" dirty="0" err="1">
                <a:latin typeface="Constantia" panose="02030602050306030303" pitchFamily="18" charset="0"/>
                <a:ea typeface="SimHei" panose="02010609060101010101" pitchFamily="49" charset="-122"/>
                <a:cs typeface="Arial" panose="020B0604020202020204" pitchFamily="34" charset="0"/>
              </a:rPr>
              <a:t>Plos</a:t>
            </a:r>
            <a:r>
              <a:rPr kumimoji="1" lang="en-US" altLang="zh-CN" sz="1600" i="1" dirty="0">
                <a:latin typeface="Constantia" panose="02030602050306030303" pitchFamily="18" charset="0"/>
                <a:ea typeface="SimHei" panose="02010609060101010101" pitchFamily="49" charset="-122"/>
                <a:cs typeface="Arial" panose="020B0604020202020204" pitchFamily="34" charset="0"/>
              </a:rPr>
              <a:t> Comp Bio)</a:t>
            </a:r>
            <a:endParaRPr kumimoji="1" lang="zh-CN" altLang="en-US" sz="1600" i="1" dirty="0">
              <a:latin typeface="Constantia" panose="02030602050306030303" pitchFamily="18" charset="0"/>
              <a:ea typeface="SimHei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2CED6CC4-759A-B644-AE15-FFD1EEC13EE2}"/>
              </a:ext>
            </a:extLst>
          </p:cNvPr>
          <p:cNvSpPr txBox="1">
            <a:spLocks/>
          </p:cNvSpPr>
          <p:nvPr/>
        </p:nvSpPr>
        <p:spPr>
          <a:xfrm>
            <a:off x="3338286" y="1983688"/>
            <a:ext cx="5094514" cy="46391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i="1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Compare between brains and ANNs</a:t>
            </a:r>
            <a:endParaRPr lang="en-CN" sz="2400" i="1" dirty="0">
              <a:latin typeface="Constantia" panose="02030602050306030303" pitchFamily="18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3" name="图片 1">
            <a:extLst>
              <a:ext uri="{FF2B5EF4-FFF2-40B4-BE49-F238E27FC236}">
                <a16:creationId xmlns:a16="http://schemas.microsoft.com/office/drawing/2014/main" id="{A7DF20E3-2F05-2340-A273-7E93EC23E8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401" y="2463827"/>
            <a:ext cx="4700683" cy="3553717"/>
          </a:xfrm>
          <a:prstGeom prst="rect">
            <a:avLst/>
          </a:prstGeom>
        </p:spPr>
      </p:pic>
      <p:pic>
        <p:nvPicPr>
          <p:cNvPr id="14" name="图片 2">
            <a:extLst>
              <a:ext uri="{FF2B5EF4-FFF2-40B4-BE49-F238E27FC236}">
                <a16:creationId xmlns:a16="http://schemas.microsoft.com/office/drawing/2014/main" id="{7BEB588D-3113-1444-BEE4-E537BB23D9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8914" y="2447601"/>
            <a:ext cx="5094514" cy="3654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883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C974F568-DB8F-9647-87CA-BBADDC4E1A70}"/>
              </a:ext>
            </a:extLst>
          </p:cNvPr>
          <p:cNvSpPr txBox="1">
            <a:spLocks/>
          </p:cNvSpPr>
          <p:nvPr/>
        </p:nvSpPr>
        <p:spPr>
          <a:xfrm>
            <a:off x="449942" y="486772"/>
            <a:ext cx="2162629" cy="71791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dirty="0" err="1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NeuroRA</a:t>
            </a:r>
            <a:endParaRPr lang="en-CN" sz="4000" dirty="0">
              <a:latin typeface="Constantia" panose="02030602050306030303" pitchFamily="18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5122" name="Picture 2" descr=" ">
            <a:extLst>
              <a:ext uri="{FF2B5EF4-FFF2-40B4-BE49-F238E27FC236}">
                <a16:creationId xmlns:a16="http://schemas.microsoft.com/office/drawing/2014/main" id="{AFBB6422-4625-DF48-9F71-2038D1F52D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627" b="6876"/>
          <a:stretch/>
        </p:blipFill>
        <p:spPr bwMode="auto">
          <a:xfrm>
            <a:off x="217714" y="1651719"/>
            <a:ext cx="5283200" cy="1936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B5044F5-FBAD-DF41-AE40-D0A7076B2F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714" y="3716376"/>
            <a:ext cx="5500915" cy="1372193"/>
          </a:xfrm>
          <a:prstGeom prst="rect">
            <a:avLst/>
          </a:prstGeom>
        </p:spPr>
      </p:pic>
      <p:pic>
        <p:nvPicPr>
          <p:cNvPr id="5124" name="Picture 4" descr=" ">
            <a:extLst>
              <a:ext uri="{FF2B5EF4-FFF2-40B4-BE49-F238E27FC236}">
                <a16:creationId xmlns:a16="http://schemas.microsoft.com/office/drawing/2014/main" id="{6E08E8A5-7E7B-544C-9A43-8A364455D9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373" y="249578"/>
            <a:ext cx="4807404" cy="6358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41AA45A-1B32-E14D-99FD-886016E5E078}"/>
              </a:ext>
            </a:extLst>
          </p:cNvPr>
          <p:cNvSpPr txBox="1"/>
          <p:nvPr/>
        </p:nvSpPr>
        <p:spPr>
          <a:xfrm>
            <a:off x="217714" y="5559023"/>
            <a:ext cx="607757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b="1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  <a:hlinkClick r:id="rId5"/>
              </a:rPr>
              <a:t>https://zitonglu1996.github.io/</a:t>
            </a:r>
            <a:r>
              <a:rPr lang="en-US" altLang="zh-CN" sz="2400" b="1" dirty="0" err="1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  <a:hlinkClick r:id="rId5"/>
              </a:rPr>
              <a:t>NeuroRA</a:t>
            </a:r>
            <a:r>
              <a:rPr lang="en-US" altLang="zh-CN" sz="2400" b="1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  <a:hlinkClick r:id="rId5"/>
              </a:rPr>
              <a:t>/</a:t>
            </a:r>
            <a:endParaRPr lang="en-CN" sz="2400" b="1" dirty="0">
              <a:latin typeface="Constantia" panose="02030602050306030303" pitchFamily="18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5521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B525FF2-59CD-AE4F-A23E-E5C4153EB0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592" y="2135136"/>
            <a:ext cx="5564241" cy="2631898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C974F568-DB8F-9647-87CA-BBADDC4E1A70}"/>
              </a:ext>
            </a:extLst>
          </p:cNvPr>
          <p:cNvSpPr txBox="1">
            <a:spLocks/>
          </p:cNvSpPr>
          <p:nvPr/>
        </p:nvSpPr>
        <p:spPr>
          <a:xfrm>
            <a:off x="334592" y="853097"/>
            <a:ext cx="2162629" cy="71791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dirty="0" err="1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NeuroRA</a:t>
            </a:r>
            <a:endParaRPr lang="en-CN" sz="4000" dirty="0">
              <a:latin typeface="Constantia" panose="02030602050306030303" pitchFamily="18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F3E5209-748E-F149-9E89-1AAB693825EE}"/>
              </a:ext>
            </a:extLst>
          </p:cNvPr>
          <p:cNvSpPr txBox="1">
            <a:spLocks/>
          </p:cNvSpPr>
          <p:nvPr/>
        </p:nvSpPr>
        <p:spPr>
          <a:xfrm>
            <a:off x="449942" y="4517570"/>
            <a:ext cx="1233714" cy="52977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2000" b="1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Paper:</a:t>
            </a:r>
            <a:endParaRPr lang="en-CN" sz="2000" b="1" dirty="0">
              <a:latin typeface="Constantia" panose="02030602050306030303" pitchFamily="18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6A28BCAE-7A24-714D-8A20-83C44340FB07}"/>
              </a:ext>
            </a:extLst>
          </p:cNvPr>
          <p:cNvSpPr txBox="1">
            <a:spLocks/>
          </p:cNvSpPr>
          <p:nvPr/>
        </p:nvSpPr>
        <p:spPr>
          <a:xfrm>
            <a:off x="449942" y="1502504"/>
            <a:ext cx="1233713" cy="52977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2000" b="1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Website:</a:t>
            </a:r>
            <a:endParaRPr lang="en-CN" sz="2000" b="1" dirty="0">
              <a:latin typeface="Constantia" panose="02030602050306030303" pitchFamily="18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8583D9-CB75-AC4D-8B2E-F31454DB34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4186" y="4728934"/>
            <a:ext cx="4343400" cy="19939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EBB130D-5E56-724D-9EBC-20815B7295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0150" y="3365470"/>
            <a:ext cx="5564241" cy="9829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7F9A351-221C-4644-BF62-939A8C1C55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8312" y="993776"/>
            <a:ext cx="5564241" cy="1668236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453D16DA-55F9-744E-80BC-4220E2BC5B72}"/>
              </a:ext>
            </a:extLst>
          </p:cNvPr>
          <p:cNvSpPr txBox="1">
            <a:spLocks/>
          </p:cNvSpPr>
          <p:nvPr/>
        </p:nvSpPr>
        <p:spPr>
          <a:xfrm>
            <a:off x="6205764" y="130176"/>
            <a:ext cx="3228521" cy="52977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2000" b="1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Online documentation:</a:t>
            </a:r>
            <a:endParaRPr lang="en-CN" sz="2000" b="1" dirty="0">
              <a:latin typeface="Constantia" panose="02030602050306030303" pitchFamily="18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62F4F185-5401-4148-A6C2-680C21F742B1}"/>
              </a:ext>
            </a:extLst>
          </p:cNvPr>
          <p:cNvSpPr txBox="1">
            <a:spLocks/>
          </p:cNvSpPr>
          <p:nvPr/>
        </p:nvSpPr>
        <p:spPr>
          <a:xfrm>
            <a:off x="6205763" y="2676531"/>
            <a:ext cx="3228521" cy="52977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2000" b="1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Pdf documentation:</a:t>
            </a:r>
            <a:endParaRPr lang="en-CN" sz="2000" b="1" dirty="0">
              <a:latin typeface="Constantia" panose="02030602050306030303" pitchFamily="18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6971556-174D-1D4B-8C2B-91F7AFBB9966}"/>
              </a:ext>
            </a:extLst>
          </p:cNvPr>
          <p:cNvSpPr txBox="1">
            <a:spLocks/>
          </p:cNvSpPr>
          <p:nvPr/>
        </p:nvSpPr>
        <p:spPr>
          <a:xfrm>
            <a:off x="6235112" y="4261275"/>
            <a:ext cx="3228521" cy="52977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2000" b="1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GitHub:</a:t>
            </a:r>
            <a:endParaRPr lang="en-CN" sz="2000" b="1" dirty="0">
              <a:latin typeface="Constantia" panose="02030602050306030303" pitchFamily="18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2B4A0BB-BB8B-D640-8863-32BD608E26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17867" y="955766"/>
            <a:ext cx="1993900" cy="762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146DF99-0B6B-1D4A-AE5C-C7325BCE99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85124" y="5029306"/>
            <a:ext cx="4466096" cy="1726027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38431448-ED1C-8C4C-B23B-61FA6A680EBE}"/>
              </a:ext>
            </a:extLst>
          </p:cNvPr>
          <p:cNvSpPr txBox="1">
            <a:spLocks/>
          </p:cNvSpPr>
          <p:nvPr/>
        </p:nvSpPr>
        <p:spPr>
          <a:xfrm>
            <a:off x="6302094" y="630919"/>
            <a:ext cx="5564241" cy="33382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6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  <a:hlinkClick r:id="rId8"/>
              </a:rPr>
              <a:t>https://</a:t>
            </a:r>
            <a:r>
              <a:rPr lang="en-US" altLang="zh-CN" sz="1600" dirty="0" err="1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  <a:hlinkClick r:id="rId8"/>
              </a:rPr>
              <a:t>neurora.github.io</a:t>
            </a:r>
            <a:r>
              <a:rPr lang="en-US" altLang="zh-CN" sz="16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  <a:hlinkClick r:id="rId8"/>
              </a:rPr>
              <a:t>/documentation/</a:t>
            </a:r>
            <a:r>
              <a:rPr lang="en-US" altLang="zh-CN" sz="1600" dirty="0" err="1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  <a:hlinkClick r:id="rId8"/>
              </a:rPr>
              <a:t>index.html</a:t>
            </a:r>
            <a:endParaRPr lang="en-CN" sz="1600" dirty="0">
              <a:latin typeface="Constantia" panose="02030602050306030303" pitchFamily="18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E7762C2-ADBC-5F47-B3DE-A2532719B5B2}"/>
              </a:ext>
            </a:extLst>
          </p:cNvPr>
          <p:cNvSpPr txBox="1"/>
          <p:nvPr/>
        </p:nvSpPr>
        <p:spPr>
          <a:xfrm>
            <a:off x="6096000" y="3162632"/>
            <a:ext cx="609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  <a:hlinkClick r:id="rId9"/>
              </a:rPr>
              <a:t>https://zitonglu1996.github.io/</a:t>
            </a:r>
            <a:r>
              <a:rPr lang="en-US" altLang="zh-CN" sz="1600" dirty="0" err="1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  <a:hlinkClick r:id="rId9"/>
              </a:rPr>
              <a:t>NeuroRA</a:t>
            </a:r>
            <a:r>
              <a:rPr lang="en-US" altLang="zh-CN" sz="16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  <a:hlinkClick r:id="rId9"/>
              </a:rPr>
              <a:t>/</a:t>
            </a:r>
            <a:r>
              <a:rPr lang="en-US" altLang="zh-CN" sz="1600" dirty="0" err="1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  <a:hlinkClick r:id="rId9"/>
              </a:rPr>
              <a:t>neurora</a:t>
            </a:r>
            <a:r>
              <a:rPr lang="en-US" altLang="zh-CN" sz="16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  <a:hlinkClick r:id="rId9"/>
              </a:rPr>
              <a:t>/</a:t>
            </a:r>
            <a:r>
              <a:rPr lang="en-US" altLang="zh-CN" sz="1600" dirty="0" err="1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  <a:hlinkClick r:id="rId9"/>
              </a:rPr>
              <a:t>Tutorial.pdf</a:t>
            </a:r>
            <a:endParaRPr lang="en-CN" sz="1600" dirty="0">
              <a:latin typeface="Constantia" panose="02030602050306030303" pitchFamily="18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58C09EB-6533-7F45-96D3-C17CCDAA127D}"/>
              </a:ext>
            </a:extLst>
          </p:cNvPr>
          <p:cNvSpPr txBox="1"/>
          <p:nvPr/>
        </p:nvSpPr>
        <p:spPr>
          <a:xfrm>
            <a:off x="6212432" y="4748808"/>
            <a:ext cx="609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  <a:hlinkClick r:id="rId10"/>
              </a:rPr>
              <a:t>https://</a:t>
            </a:r>
            <a:r>
              <a:rPr lang="en-US" altLang="zh-CN" sz="1600" dirty="0" err="1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  <a:hlinkClick r:id="rId10"/>
              </a:rPr>
              <a:t>github.com</a:t>
            </a:r>
            <a:r>
              <a:rPr lang="en-US" altLang="zh-CN" sz="16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  <a:hlinkClick r:id="rId10"/>
              </a:rPr>
              <a:t>/ZitongLu1996/</a:t>
            </a:r>
            <a:r>
              <a:rPr lang="en-US" altLang="zh-CN" sz="1600" dirty="0" err="1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  <a:hlinkClick r:id="rId10"/>
              </a:rPr>
              <a:t>NeuroRA</a:t>
            </a:r>
            <a:endParaRPr lang="en-CN" sz="1600" dirty="0">
              <a:latin typeface="Constantia" panose="02030602050306030303" pitchFamily="18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E2F7C9E3-9AE8-5E48-B5EE-D320A7D2B318}"/>
              </a:ext>
            </a:extLst>
          </p:cNvPr>
          <p:cNvSpPr txBox="1">
            <a:spLocks/>
          </p:cNvSpPr>
          <p:nvPr/>
        </p:nvSpPr>
        <p:spPr>
          <a:xfrm>
            <a:off x="334592" y="168449"/>
            <a:ext cx="5552994" cy="71791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b="1" dirty="0">
                <a:solidFill>
                  <a:srgbClr val="C00000"/>
                </a:solidFill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Thanks for coming!</a:t>
            </a:r>
            <a:endParaRPr lang="en-CN" sz="4000" b="1" dirty="0">
              <a:solidFill>
                <a:srgbClr val="C00000"/>
              </a:solidFill>
              <a:latin typeface="Constantia" panose="02030602050306030303" pitchFamily="18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5576EA7-997E-EF40-B911-56F3DD2D2E07}"/>
              </a:ext>
            </a:extLst>
          </p:cNvPr>
          <p:cNvSpPr txBox="1"/>
          <p:nvPr/>
        </p:nvSpPr>
        <p:spPr>
          <a:xfrm>
            <a:off x="939389" y="1954176"/>
            <a:ext cx="4343400" cy="349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  <a:hlinkClick r:id="rId11"/>
              </a:rPr>
              <a:t>https://zitonglu1996.github.io/</a:t>
            </a:r>
            <a:r>
              <a:rPr lang="en-US" altLang="zh-CN" sz="1600" dirty="0" err="1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  <a:hlinkClick r:id="rId11"/>
              </a:rPr>
              <a:t>NeuroRA</a:t>
            </a:r>
            <a:r>
              <a:rPr lang="en-US" altLang="zh-CN" sz="16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  <a:hlinkClick r:id="rId11"/>
              </a:rPr>
              <a:t>/</a:t>
            </a:r>
            <a:endParaRPr lang="en-CN" sz="1600" dirty="0">
              <a:latin typeface="Constantia" panose="02030602050306030303" pitchFamily="18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8204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/>
      <p:bldP spid="12" grpId="0"/>
      <p:bldP spid="14" grpId="0"/>
      <p:bldP spid="15" grpId="0"/>
      <p:bldP spid="19" grpId="0"/>
      <p:bldP spid="21" grpId="0"/>
      <p:bldP spid="22" grpId="0"/>
      <p:bldP spid="1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55CEC-AFD8-0C47-B288-41CF440F37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9943" y="486772"/>
            <a:ext cx="6008914" cy="717914"/>
          </a:xfrm>
        </p:spPr>
        <p:txBody>
          <a:bodyPr>
            <a:normAutofit/>
          </a:bodyPr>
          <a:lstStyle/>
          <a:p>
            <a:r>
              <a:rPr lang="en-US" altLang="zh-CN" sz="4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Goals</a:t>
            </a:r>
            <a:r>
              <a:rPr lang="zh-CN" altLang="en-US" sz="4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4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of</a:t>
            </a:r>
            <a:r>
              <a:rPr lang="zh-CN" altLang="en-US" sz="4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4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today’s</a:t>
            </a:r>
            <a:r>
              <a:rPr lang="zh-CN" altLang="en-US" sz="4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4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workshop:</a:t>
            </a:r>
            <a:endParaRPr lang="en-CN" sz="4000" dirty="0">
              <a:latin typeface="Constantia" panose="02030602050306030303" pitchFamily="18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F06FCED2-636B-E84B-A275-746E224AB3C9}"/>
              </a:ext>
            </a:extLst>
          </p:cNvPr>
          <p:cNvSpPr txBox="1">
            <a:spLocks/>
          </p:cNvSpPr>
          <p:nvPr/>
        </p:nvSpPr>
        <p:spPr>
          <a:xfrm>
            <a:off x="1088728" y="1929720"/>
            <a:ext cx="10682357" cy="213604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1</a:t>
            </a:r>
            <a:r>
              <a:rPr lang="zh-CN" altLang="en-US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Know</a:t>
            </a:r>
            <a:r>
              <a:rPr lang="zh-CN" altLang="en-US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what</a:t>
            </a:r>
            <a:r>
              <a:rPr lang="zh-CN" altLang="en-US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is</a:t>
            </a:r>
            <a:r>
              <a:rPr lang="zh-CN" altLang="en-US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the</a:t>
            </a:r>
            <a:r>
              <a:rPr lang="zh-CN" altLang="en-US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method</a:t>
            </a:r>
            <a:r>
              <a:rPr lang="zh-CN" altLang="en-US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to</a:t>
            </a:r>
            <a:r>
              <a:rPr lang="zh-CN" altLang="en-US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decode</a:t>
            </a:r>
            <a:r>
              <a:rPr lang="zh-CN" altLang="en-US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brain</a:t>
            </a:r>
            <a:r>
              <a:rPr lang="zh-CN" altLang="en-US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representations</a:t>
            </a:r>
          </a:p>
          <a:p>
            <a:pPr algn="l"/>
            <a:endParaRPr lang="en-US" altLang="zh-CN" dirty="0">
              <a:latin typeface="Constantia" panose="02030602050306030303" pitchFamily="18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l"/>
            <a:r>
              <a:rPr lang="en-US" altLang="zh-CN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2</a:t>
            </a:r>
            <a:r>
              <a:rPr lang="zh-CN" altLang="en-US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Understand</a:t>
            </a:r>
            <a:r>
              <a:rPr lang="zh-CN" altLang="en-US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why</a:t>
            </a:r>
            <a:r>
              <a:rPr lang="zh-CN" altLang="en-US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and</a:t>
            </a:r>
            <a:r>
              <a:rPr lang="zh-CN" altLang="en-US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when</a:t>
            </a:r>
            <a:r>
              <a:rPr lang="zh-CN" altLang="en-US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to</a:t>
            </a:r>
            <a:r>
              <a:rPr lang="zh-CN" altLang="en-US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use</a:t>
            </a:r>
            <a:r>
              <a:rPr lang="zh-CN" altLang="en-US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these</a:t>
            </a:r>
            <a:r>
              <a:rPr lang="zh-CN" altLang="en-US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methods</a:t>
            </a:r>
            <a:r>
              <a:rPr lang="zh-CN" altLang="en-US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to</a:t>
            </a:r>
            <a:r>
              <a:rPr lang="zh-CN" altLang="en-US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decode</a:t>
            </a:r>
            <a:r>
              <a:rPr lang="zh-CN" altLang="en-US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brain</a:t>
            </a:r>
            <a:r>
              <a:rPr lang="zh-CN" altLang="en-US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representations</a:t>
            </a:r>
          </a:p>
          <a:p>
            <a:pPr algn="l"/>
            <a:endParaRPr lang="en-US" altLang="zh-CN" dirty="0">
              <a:latin typeface="Constantia" panose="02030602050306030303" pitchFamily="18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l"/>
            <a:r>
              <a:rPr lang="en-US" altLang="zh-CN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3</a:t>
            </a:r>
            <a:r>
              <a:rPr lang="zh-CN" altLang="en-US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Learn</a:t>
            </a:r>
            <a:r>
              <a:rPr lang="zh-CN" altLang="en-US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how</a:t>
            </a:r>
            <a:r>
              <a:rPr lang="zh-CN" altLang="en-US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to</a:t>
            </a:r>
            <a:r>
              <a:rPr lang="zh-CN" altLang="en-US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do</a:t>
            </a:r>
            <a:r>
              <a:rPr lang="zh-CN" altLang="en-US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brain</a:t>
            </a:r>
            <a:r>
              <a:rPr lang="zh-CN" altLang="en-US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decoding</a:t>
            </a:r>
            <a:r>
              <a:rPr lang="zh-CN" altLang="en-US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using</a:t>
            </a:r>
            <a:r>
              <a:rPr lang="zh-CN" altLang="en-US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these</a:t>
            </a:r>
            <a:r>
              <a:rPr lang="zh-CN" altLang="en-US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methods</a:t>
            </a:r>
            <a:endParaRPr lang="en-CN" dirty="0">
              <a:latin typeface="Constantia" panose="02030602050306030303" pitchFamily="18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97003444-372E-1D4F-BEAA-F51C28D71B91}"/>
              </a:ext>
            </a:extLst>
          </p:cNvPr>
          <p:cNvSpPr txBox="1">
            <a:spLocks/>
          </p:cNvSpPr>
          <p:nvPr/>
        </p:nvSpPr>
        <p:spPr>
          <a:xfrm>
            <a:off x="1088728" y="4820914"/>
            <a:ext cx="10682357" cy="5556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Everyone</a:t>
            </a:r>
            <a:r>
              <a:rPr lang="zh-CN" altLang="en-US" sz="2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can do</a:t>
            </a:r>
            <a:r>
              <a:rPr lang="zh-CN" altLang="en-US" sz="2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it</a:t>
            </a:r>
            <a:r>
              <a:rPr lang="zh-CN" altLang="en-US" sz="2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using minimal code!</a:t>
            </a:r>
            <a:r>
              <a:rPr lang="zh-CN" altLang="en-US" sz="2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endParaRPr lang="en-CN" sz="2800" dirty="0">
              <a:latin typeface="Constantia" panose="02030602050306030303" pitchFamily="18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0883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55CEC-AFD8-0C47-B288-41CF440F37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9943" y="486772"/>
            <a:ext cx="6008914" cy="717914"/>
          </a:xfrm>
        </p:spPr>
        <p:txBody>
          <a:bodyPr>
            <a:normAutofit fontScale="90000"/>
          </a:bodyPr>
          <a:lstStyle/>
          <a:p>
            <a:r>
              <a:rPr lang="en-CN" altLang="zh-CN" sz="4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Out</a:t>
            </a:r>
            <a:r>
              <a:rPr lang="en-US" altLang="zh-CN" sz="4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line</a:t>
            </a:r>
            <a:r>
              <a:rPr lang="zh-CN" altLang="en-US" sz="4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4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of</a:t>
            </a:r>
            <a:r>
              <a:rPr lang="zh-CN" altLang="en-US" sz="4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4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today’s</a:t>
            </a:r>
            <a:r>
              <a:rPr lang="zh-CN" altLang="en-US" sz="4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4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workshop</a:t>
            </a:r>
            <a:endParaRPr lang="en-CN" sz="4000" dirty="0">
              <a:latin typeface="Constantia" panose="02030602050306030303" pitchFamily="18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F06FCED2-636B-E84B-A275-746E224AB3C9}"/>
              </a:ext>
            </a:extLst>
          </p:cNvPr>
          <p:cNvSpPr txBox="1">
            <a:spLocks/>
          </p:cNvSpPr>
          <p:nvPr/>
        </p:nvSpPr>
        <p:spPr>
          <a:xfrm>
            <a:off x="754820" y="1346655"/>
            <a:ext cx="10682357" cy="5812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1</a:t>
            </a:r>
            <a:r>
              <a:rPr lang="zh-CN" altLang="en-US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Toolbox</a:t>
            </a:r>
            <a:r>
              <a:rPr lang="zh-CN" altLang="en-US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+</a:t>
            </a:r>
            <a:r>
              <a:rPr lang="zh-CN" altLang="en-US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2</a:t>
            </a:r>
            <a:r>
              <a:rPr lang="zh-CN" altLang="en-US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Methods</a:t>
            </a:r>
            <a:r>
              <a:rPr lang="zh-CN" altLang="en-US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+</a:t>
            </a:r>
            <a:r>
              <a:rPr lang="zh-CN" altLang="en-US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3</a:t>
            </a:r>
            <a:r>
              <a:rPr lang="zh-CN" altLang="en-US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Coding</a:t>
            </a:r>
            <a:r>
              <a:rPr lang="zh-CN" altLang="en-US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Examples</a:t>
            </a:r>
            <a:endParaRPr lang="en-CN" dirty="0">
              <a:latin typeface="Constantia" panose="02030602050306030303" pitchFamily="18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90B83DA3-DF55-1545-B934-7C962CAA366F}"/>
              </a:ext>
            </a:extLst>
          </p:cNvPr>
          <p:cNvSpPr txBox="1">
            <a:spLocks/>
          </p:cNvSpPr>
          <p:nvPr/>
        </p:nvSpPr>
        <p:spPr>
          <a:xfrm>
            <a:off x="5032947" y="2101622"/>
            <a:ext cx="6839740" cy="41075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Tx/>
              <a:buChar char="-"/>
            </a:pPr>
            <a:r>
              <a:rPr lang="en-US" altLang="zh-CN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Classification-based</a:t>
            </a:r>
            <a:r>
              <a:rPr lang="zh-CN" altLang="en-US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Decoding</a:t>
            </a:r>
          </a:p>
          <a:p>
            <a:pPr marL="800100" lvl="1" indent="-342900" algn="l">
              <a:buFontTx/>
              <a:buChar char="-"/>
            </a:pPr>
            <a:r>
              <a:rPr lang="en-US" altLang="zh-CN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Intro</a:t>
            </a:r>
            <a:r>
              <a:rPr lang="zh-CN" altLang="en-US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to</a:t>
            </a:r>
            <a:r>
              <a:rPr lang="zh-CN" altLang="en-US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Classification-based</a:t>
            </a:r>
            <a:r>
              <a:rPr lang="zh-CN" altLang="en-US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Decoding</a:t>
            </a:r>
          </a:p>
          <a:p>
            <a:pPr marL="800100" lvl="1" indent="-342900" algn="l">
              <a:buFontTx/>
              <a:buChar char="-"/>
            </a:pPr>
            <a:r>
              <a:rPr lang="en-US" altLang="zh-CN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Example</a:t>
            </a:r>
            <a:r>
              <a:rPr lang="zh-CN" altLang="en-US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1</a:t>
            </a:r>
          </a:p>
          <a:p>
            <a:pPr marL="800100" lvl="1" indent="-342900" algn="l">
              <a:buFontTx/>
              <a:buChar char="-"/>
            </a:pPr>
            <a:r>
              <a:rPr lang="en-US" altLang="zh-CN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Example</a:t>
            </a:r>
            <a:r>
              <a:rPr lang="zh-CN" altLang="en-US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2</a:t>
            </a:r>
          </a:p>
          <a:p>
            <a:pPr marL="800100" lvl="1" indent="-342900" algn="l">
              <a:buFontTx/>
              <a:buChar char="-"/>
            </a:pPr>
            <a:r>
              <a:rPr lang="en-CN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Some</a:t>
            </a:r>
            <a:r>
              <a:rPr lang="zh-CN" altLang="en-US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extensions</a:t>
            </a:r>
            <a:r>
              <a:rPr lang="zh-CN" altLang="en-US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of</a:t>
            </a:r>
            <a:r>
              <a:rPr lang="zh-CN" altLang="en-US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Classification-based</a:t>
            </a:r>
            <a:r>
              <a:rPr lang="zh-CN" altLang="en-US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Decoding</a:t>
            </a:r>
          </a:p>
          <a:p>
            <a:pPr marL="342900" indent="-342900" algn="l">
              <a:buFontTx/>
              <a:buChar char="-"/>
            </a:pPr>
            <a:endParaRPr lang="en-US" altLang="zh-CN" dirty="0">
              <a:latin typeface="Constantia" panose="02030602050306030303" pitchFamily="18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 algn="l">
              <a:buFontTx/>
              <a:buChar char="-"/>
            </a:pPr>
            <a:r>
              <a:rPr lang="en-US" altLang="zh-CN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Representational</a:t>
            </a:r>
            <a:r>
              <a:rPr lang="zh-CN" altLang="en-US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Similarity</a:t>
            </a:r>
            <a:r>
              <a:rPr lang="zh-CN" altLang="en-US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Analysis</a:t>
            </a:r>
            <a:r>
              <a:rPr lang="zh-CN" altLang="en-US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(RSA)</a:t>
            </a:r>
          </a:p>
          <a:p>
            <a:pPr marL="800100" lvl="1" indent="-342900" algn="l">
              <a:buFontTx/>
              <a:buChar char="-"/>
            </a:pPr>
            <a:r>
              <a:rPr lang="en-US" altLang="zh-CN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Intro</a:t>
            </a:r>
            <a:r>
              <a:rPr lang="zh-CN" altLang="en-US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to</a:t>
            </a:r>
            <a:r>
              <a:rPr lang="zh-CN" altLang="en-US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RSA</a:t>
            </a:r>
          </a:p>
          <a:p>
            <a:pPr marL="800100" lvl="1" indent="-342900" algn="l">
              <a:buFontTx/>
              <a:buChar char="-"/>
            </a:pPr>
            <a:r>
              <a:rPr lang="en-US" altLang="zh-CN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Example</a:t>
            </a:r>
            <a:r>
              <a:rPr lang="zh-CN" altLang="en-US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3</a:t>
            </a:r>
          </a:p>
          <a:p>
            <a:pPr marL="800100" lvl="1" indent="-342900" algn="l">
              <a:buFontTx/>
              <a:buChar char="-"/>
            </a:pPr>
            <a:r>
              <a:rPr lang="en-US" altLang="zh-CN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Some</a:t>
            </a:r>
            <a:r>
              <a:rPr lang="zh-CN" altLang="en-US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extensions</a:t>
            </a:r>
            <a:r>
              <a:rPr lang="zh-CN" altLang="en-US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of</a:t>
            </a:r>
            <a:r>
              <a:rPr lang="zh-CN" altLang="en-US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RSA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8F80FA9C-1D94-F748-B066-C4DE32D11127}"/>
              </a:ext>
            </a:extLst>
          </p:cNvPr>
          <p:cNvSpPr txBox="1">
            <a:spLocks/>
          </p:cNvSpPr>
          <p:nvPr/>
        </p:nvSpPr>
        <p:spPr>
          <a:xfrm>
            <a:off x="754820" y="5148148"/>
            <a:ext cx="3809922" cy="7263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000" b="1" i="1" dirty="0">
                <a:solidFill>
                  <a:srgbClr val="C00000"/>
                </a:solidFill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Notes:</a:t>
            </a:r>
            <a:r>
              <a:rPr lang="zh-CN" altLang="en-US" sz="2000" b="1" i="1" dirty="0">
                <a:solidFill>
                  <a:srgbClr val="C00000"/>
                </a:solidFill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2000" b="1" i="1" dirty="0">
                <a:solidFill>
                  <a:srgbClr val="C00000"/>
                </a:solidFill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All</a:t>
            </a:r>
            <a:r>
              <a:rPr lang="zh-CN" altLang="en-US" sz="2000" b="1" i="1" dirty="0">
                <a:solidFill>
                  <a:srgbClr val="C00000"/>
                </a:solidFill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2000" b="1" i="1" dirty="0">
                <a:solidFill>
                  <a:srgbClr val="C00000"/>
                </a:solidFill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examples</a:t>
            </a:r>
            <a:r>
              <a:rPr lang="zh-CN" altLang="en-US" sz="2000" b="1" i="1" dirty="0">
                <a:solidFill>
                  <a:srgbClr val="C00000"/>
                </a:solidFill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2000" b="1" i="1" dirty="0">
                <a:solidFill>
                  <a:srgbClr val="C00000"/>
                </a:solidFill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are</a:t>
            </a:r>
            <a:r>
              <a:rPr lang="zh-CN" altLang="en-US" sz="2000" b="1" i="1" dirty="0">
                <a:solidFill>
                  <a:srgbClr val="C00000"/>
                </a:solidFill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2000" b="1" i="1" dirty="0">
                <a:solidFill>
                  <a:srgbClr val="C00000"/>
                </a:solidFill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based</a:t>
            </a:r>
            <a:r>
              <a:rPr lang="zh-CN" altLang="en-US" sz="2000" b="1" i="1" dirty="0">
                <a:solidFill>
                  <a:srgbClr val="C00000"/>
                </a:solidFill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2000" b="1" i="1" dirty="0">
                <a:solidFill>
                  <a:srgbClr val="C00000"/>
                </a:solidFill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on</a:t>
            </a:r>
            <a:r>
              <a:rPr lang="zh-CN" altLang="en-US" sz="2000" b="1" i="1" dirty="0">
                <a:solidFill>
                  <a:srgbClr val="C00000"/>
                </a:solidFill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2000" b="1" i="1" dirty="0">
                <a:solidFill>
                  <a:srgbClr val="C00000"/>
                </a:solidFill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EEG</a:t>
            </a:r>
            <a:r>
              <a:rPr lang="zh-CN" altLang="en-US" sz="2000" b="1" i="1" dirty="0">
                <a:solidFill>
                  <a:srgbClr val="C00000"/>
                </a:solidFill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2000" b="1" i="1" dirty="0">
                <a:solidFill>
                  <a:srgbClr val="C00000"/>
                </a:solidFill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data</a:t>
            </a:r>
            <a:r>
              <a:rPr lang="zh-CN" altLang="en-US" sz="2000" b="1" i="1" dirty="0">
                <a:solidFill>
                  <a:srgbClr val="C00000"/>
                </a:solidFill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2000" b="1" i="1" dirty="0">
                <a:solidFill>
                  <a:srgbClr val="C00000"/>
                </a:solidFill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today.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8E6C93-9CCA-6B4E-8866-FADB52FD065D}"/>
              </a:ext>
            </a:extLst>
          </p:cNvPr>
          <p:cNvSpPr txBox="1"/>
          <p:nvPr/>
        </p:nvSpPr>
        <p:spPr>
          <a:xfrm>
            <a:off x="653222" y="2798058"/>
            <a:ext cx="6096000" cy="1261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 algn="l">
              <a:buFontTx/>
              <a:buChar char="-"/>
            </a:pPr>
            <a:endParaRPr lang="en-US" altLang="zh-CN" dirty="0">
              <a:latin typeface="Constantia" panose="02030602050306030303" pitchFamily="18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 algn="l">
              <a:buFontTx/>
              <a:buChar char="-"/>
            </a:pPr>
            <a:endParaRPr lang="en-US" altLang="zh-CN" dirty="0">
              <a:latin typeface="Constantia" panose="02030602050306030303" pitchFamily="18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l"/>
            <a:r>
              <a:rPr lang="en-US" altLang="zh-CN" sz="2000" dirty="0" err="1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NeuroRA</a:t>
            </a:r>
            <a:endParaRPr lang="en-US" altLang="zh-CN" sz="2000" dirty="0">
              <a:latin typeface="Constantia" panose="02030602050306030303" pitchFamily="18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l"/>
            <a:r>
              <a:rPr lang="en-US" altLang="zh-CN" sz="2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A</a:t>
            </a:r>
            <a:r>
              <a:rPr lang="zh-CN" altLang="en-US" sz="2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2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Toolbox</a:t>
            </a:r>
            <a:r>
              <a:rPr lang="zh-CN" altLang="en-US" sz="2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2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of</a:t>
            </a:r>
            <a:r>
              <a:rPr lang="zh-CN" altLang="en-US" sz="2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2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Representational</a:t>
            </a:r>
            <a:r>
              <a:rPr lang="zh-CN" altLang="en-US" sz="2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2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Analysis</a:t>
            </a:r>
          </a:p>
        </p:txBody>
      </p:sp>
    </p:spTree>
    <p:extLst>
      <p:ext uri="{BB962C8B-B14F-4D97-AF65-F5344CB8AC3E}">
        <p14:creationId xmlns:p14="http://schemas.microsoft.com/office/powerpoint/2010/main" val="39092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55CEC-AFD8-0C47-B288-41CF440F37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9943" y="486772"/>
            <a:ext cx="6197600" cy="717914"/>
          </a:xfrm>
        </p:spPr>
        <p:txBody>
          <a:bodyPr>
            <a:normAutofit fontScale="90000"/>
          </a:bodyPr>
          <a:lstStyle/>
          <a:p>
            <a:r>
              <a:rPr lang="en-US" altLang="zh-CN" sz="4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Classification-based</a:t>
            </a:r>
            <a:r>
              <a:rPr lang="zh-CN" altLang="en-US" sz="4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4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Decoding</a:t>
            </a:r>
            <a:endParaRPr lang="en-CN" sz="4000" dirty="0">
              <a:latin typeface="Constantia" panose="02030602050306030303" pitchFamily="18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7" name="图片 3">
            <a:extLst>
              <a:ext uri="{FF2B5EF4-FFF2-40B4-BE49-F238E27FC236}">
                <a16:creationId xmlns:a16="http://schemas.microsoft.com/office/drawing/2014/main" id="{C57A1AFC-1350-F74C-9B44-C4385B863E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7946" y="1204686"/>
            <a:ext cx="4344443" cy="5175859"/>
          </a:xfrm>
          <a:prstGeom prst="rect">
            <a:avLst/>
          </a:prstGeom>
        </p:spPr>
      </p:pic>
      <p:sp>
        <p:nvSpPr>
          <p:cNvPr id="8" name="文本框 8">
            <a:extLst>
              <a:ext uri="{FF2B5EF4-FFF2-40B4-BE49-F238E27FC236}">
                <a16:creationId xmlns:a16="http://schemas.microsoft.com/office/drawing/2014/main" id="{D0580A03-D7C1-1747-A9B8-F456A84DAB0A}"/>
              </a:ext>
            </a:extLst>
          </p:cNvPr>
          <p:cNvSpPr txBox="1"/>
          <p:nvPr/>
        </p:nvSpPr>
        <p:spPr>
          <a:xfrm>
            <a:off x="6582389" y="6211268"/>
            <a:ext cx="25695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zh-CN" sz="1600" i="1" dirty="0">
                <a:latin typeface="Constantia" panose="02030602050306030303" pitchFamily="18" charset="0"/>
                <a:ea typeface="SimHei" panose="02010609060101010101" pitchFamily="49" charset="-122"/>
                <a:cs typeface="Arial" panose="020B0604020202020204" pitchFamily="34" charset="0"/>
              </a:rPr>
              <a:t>(Norman</a:t>
            </a:r>
            <a:r>
              <a:rPr kumimoji="1" lang="zh-CN" altLang="en-US" sz="1600" i="1" dirty="0">
                <a:latin typeface="Constantia" panose="02030602050306030303" pitchFamily="18" charset="0"/>
                <a:ea typeface="SimHei" panose="02010609060101010101" pitchFamily="49" charset="-122"/>
                <a:cs typeface="Arial" panose="020B0604020202020204" pitchFamily="34" charset="0"/>
              </a:rPr>
              <a:t> </a:t>
            </a:r>
            <a:r>
              <a:rPr kumimoji="1" lang="en-US" altLang="zh-CN" sz="1600" i="1" dirty="0">
                <a:latin typeface="Constantia" panose="02030602050306030303" pitchFamily="18" charset="0"/>
                <a:ea typeface="SimHei" panose="02010609060101010101" pitchFamily="49" charset="-122"/>
                <a:cs typeface="Arial" panose="020B0604020202020204" pitchFamily="34" charset="0"/>
              </a:rPr>
              <a:t>et</a:t>
            </a:r>
            <a:r>
              <a:rPr kumimoji="1" lang="zh-CN" altLang="en-US" sz="1600" i="1" dirty="0">
                <a:latin typeface="Constantia" panose="02030602050306030303" pitchFamily="18" charset="0"/>
                <a:ea typeface="SimHei" panose="02010609060101010101" pitchFamily="49" charset="-122"/>
                <a:cs typeface="Arial" panose="020B0604020202020204" pitchFamily="34" charset="0"/>
              </a:rPr>
              <a:t> </a:t>
            </a:r>
            <a:r>
              <a:rPr kumimoji="1" lang="en-US" altLang="zh-CN" sz="1600" i="1" dirty="0">
                <a:latin typeface="Constantia" panose="02030602050306030303" pitchFamily="18" charset="0"/>
                <a:ea typeface="SimHei" panose="02010609060101010101" pitchFamily="49" charset="-122"/>
                <a:cs typeface="Arial" panose="020B0604020202020204" pitchFamily="34" charset="0"/>
              </a:rPr>
              <a:t>al. ,</a:t>
            </a:r>
            <a:r>
              <a:rPr kumimoji="1" lang="zh-CN" altLang="en-US" sz="1600" i="1" dirty="0">
                <a:latin typeface="Constantia" panose="02030602050306030303" pitchFamily="18" charset="0"/>
                <a:ea typeface="SimHei" panose="02010609060101010101" pitchFamily="49" charset="-122"/>
                <a:cs typeface="Arial" panose="020B0604020202020204" pitchFamily="34" charset="0"/>
              </a:rPr>
              <a:t> </a:t>
            </a:r>
            <a:r>
              <a:rPr kumimoji="1" lang="en-US" altLang="zh-CN" sz="1600" i="1" dirty="0">
                <a:latin typeface="Constantia" panose="02030602050306030303" pitchFamily="18" charset="0"/>
                <a:ea typeface="SimHei" panose="02010609060101010101" pitchFamily="49" charset="-122"/>
                <a:cs typeface="Arial" panose="020B0604020202020204" pitchFamily="34" charset="0"/>
              </a:rPr>
              <a:t>2016,</a:t>
            </a:r>
            <a:r>
              <a:rPr kumimoji="1" lang="zh-CN" altLang="en-US" sz="1600" i="1" dirty="0">
                <a:latin typeface="Constantia" panose="02030602050306030303" pitchFamily="18" charset="0"/>
                <a:ea typeface="SimHei" panose="02010609060101010101" pitchFamily="49" charset="-122"/>
                <a:cs typeface="Arial" panose="020B0604020202020204" pitchFamily="34" charset="0"/>
              </a:rPr>
              <a:t> </a:t>
            </a:r>
            <a:r>
              <a:rPr kumimoji="1" lang="en-US" altLang="zh-CN" sz="1600" i="1" dirty="0">
                <a:latin typeface="Constantia" panose="02030602050306030303" pitchFamily="18" charset="0"/>
                <a:ea typeface="SimHei" panose="02010609060101010101" pitchFamily="49" charset="-122"/>
                <a:cs typeface="Arial" panose="020B0604020202020204" pitchFamily="34" charset="0"/>
              </a:rPr>
              <a:t>TICS)</a:t>
            </a:r>
            <a:endParaRPr kumimoji="1" lang="zh-CN" altLang="en-US" sz="1600" i="1" dirty="0">
              <a:latin typeface="Constantia" panose="02030602050306030303" pitchFamily="18" charset="0"/>
              <a:ea typeface="SimHei" panose="02010609060101010101" pitchFamily="49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82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55CEC-AFD8-0C47-B288-41CF440F37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9943" y="486772"/>
            <a:ext cx="6197600" cy="717914"/>
          </a:xfrm>
        </p:spPr>
        <p:txBody>
          <a:bodyPr>
            <a:normAutofit fontScale="90000"/>
          </a:bodyPr>
          <a:lstStyle/>
          <a:p>
            <a:r>
              <a:rPr lang="en-US" altLang="zh-CN" sz="4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Classification-based</a:t>
            </a:r>
            <a:r>
              <a:rPr lang="zh-CN" altLang="en-US" sz="4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4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Decoding</a:t>
            </a:r>
            <a:endParaRPr lang="en-CN" sz="4000" dirty="0">
              <a:latin typeface="Constantia" panose="02030602050306030303" pitchFamily="18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B1CB05E-59A2-1942-B4AE-244B3A677987}"/>
              </a:ext>
            </a:extLst>
          </p:cNvPr>
          <p:cNvSpPr txBox="1"/>
          <p:nvPr/>
        </p:nvSpPr>
        <p:spPr>
          <a:xfrm>
            <a:off x="1737361" y="5413839"/>
            <a:ext cx="4069080" cy="34527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000">
                <a:latin typeface="Book Antiqua" panose="02040602050305030304" pitchFamily="18" charset="0"/>
                <a:ea typeface="Verdana" panose="020B0604030504040204" pitchFamily="34" charset="0"/>
              </a:rPr>
              <a:t>Higher</a:t>
            </a:r>
            <a:r>
              <a:rPr lang="zh-CN" altLang="en-US" sz="2000">
                <a:latin typeface="Book Antiqua" panose="02040602050305030304" pitchFamily="18" charset="0"/>
                <a:ea typeface="Verdana" panose="020B0604030504040204" pitchFamily="34" charset="0"/>
              </a:rPr>
              <a:t> </a:t>
            </a:r>
            <a:r>
              <a:rPr lang="en-US" altLang="zh-CN" sz="2000">
                <a:latin typeface="Book Antiqua" panose="02040602050305030304" pitchFamily="18" charset="0"/>
                <a:ea typeface="Verdana" panose="020B0604030504040204" pitchFamily="34" charset="0"/>
              </a:rPr>
              <a:t>classification</a:t>
            </a:r>
            <a:r>
              <a:rPr lang="zh-CN" altLang="en-US" sz="2000">
                <a:latin typeface="Book Antiqua" panose="02040602050305030304" pitchFamily="18" charset="0"/>
                <a:ea typeface="Verdana" panose="020B0604030504040204" pitchFamily="34" charset="0"/>
              </a:rPr>
              <a:t> </a:t>
            </a:r>
            <a:r>
              <a:rPr lang="en-US" altLang="zh-CN" sz="2000">
                <a:latin typeface="Book Antiqua" panose="02040602050305030304" pitchFamily="18" charset="0"/>
                <a:ea typeface="Verdana" panose="020B0604030504040204" pitchFamily="34" charset="0"/>
              </a:rPr>
              <a:t>accuracy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47ADE21-E835-8A46-92EB-F0B5F312E2C0}"/>
              </a:ext>
            </a:extLst>
          </p:cNvPr>
          <p:cNvSpPr txBox="1"/>
          <p:nvPr/>
        </p:nvSpPr>
        <p:spPr>
          <a:xfrm>
            <a:off x="6096000" y="5429079"/>
            <a:ext cx="4069080" cy="34527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000">
                <a:latin typeface="Book Antiqua" panose="02040602050305030304" pitchFamily="18" charset="0"/>
                <a:ea typeface="Verdana" panose="020B0604030504040204" pitchFamily="34" charset="0"/>
              </a:rPr>
              <a:t>Lower</a:t>
            </a:r>
            <a:r>
              <a:rPr lang="zh-CN" altLang="en-US" sz="2000">
                <a:latin typeface="Book Antiqua" panose="02040602050305030304" pitchFamily="18" charset="0"/>
                <a:ea typeface="Verdana" panose="020B0604030504040204" pitchFamily="34" charset="0"/>
              </a:rPr>
              <a:t> </a:t>
            </a:r>
            <a:r>
              <a:rPr lang="en-US" altLang="zh-CN" sz="2000">
                <a:latin typeface="Book Antiqua" panose="02040602050305030304" pitchFamily="18" charset="0"/>
                <a:ea typeface="Verdana" panose="020B0604030504040204" pitchFamily="34" charset="0"/>
              </a:rPr>
              <a:t>classification</a:t>
            </a:r>
            <a:r>
              <a:rPr lang="zh-CN" altLang="en-US" sz="2000">
                <a:latin typeface="Book Antiqua" panose="02040602050305030304" pitchFamily="18" charset="0"/>
                <a:ea typeface="Verdana" panose="020B0604030504040204" pitchFamily="34" charset="0"/>
              </a:rPr>
              <a:t> </a:t>
            </a:r>
            <a:r>
              <a:rPr lang="en-US" altLang="zh-CN" sz="2000">
                <a:latin typeface="Book Antiqua" panose="02040602050305030304" pitchFamily="18" charset="0"/>
                <a:ea typeface="Verdana" panose="020B0604030504040204" pitchFamily="34" charset="0"/>
              </a:rPr>
              <a:t>accuracy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4C75611-4F89-6140-9894-83FCD4CF40A1}"/>
              </a:ext>
            </a:extLst>
          </p:cNvPr>
          <p:cNvSpPr txBox="1"/>
          <p:nvPr/>
        </p:nvSpPr>
        <p:spPr>
          <a:xfrm>
            <a:off x="449943" y="5920395"/>
            <a:ext cx="11408228" cy="80930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2400" dirty="0">
                <a:latin typeface="Book Antiqua" panose="02040602050305030304" pitchFamily="18" charset="0"/>
                <a:ea typeface="Verdana" panose="020B0604030504040204" pitchFamily="34" charset="0"/>
              </a:rPr>
              <a:t>The</a:t>
            </a:r>
            <a:r>
              <a:rPr lang="zh-CN" altLang="en-US" sz="2400" dirty="0">
                <a:latin typeface="Book Antiqua" panose="02040602050305030304" pitchFamily="18" charset="0"/>
                <a:ea typeface="Verdana" panose="020B0604030504040204" pitchFamily="34" charset="0"/>
              </a:rPr>
              <a:t> </a:t>
            </a:r>
            <a:r>
              <a:rPr lang="en-US" altLang="zh-CN" sz="2400" dirty="0">
                <a:latin typeface="Book Antiqua" panose="02040602050305030304" pitchFamily="18" charset="0"/>
                <a:ea typeface="Verdana" panose="020B0604030504040204" pitchFamily="34" charset="0"/>
              </a:rPr>
              <a:t>representational</a:t>
            </a:r>
            <a:r>
              <a:rPr lang="zh-CN" altLang="en-US" sz="2400" dirty="0">
                <a:latin typeface="Book Antiqua" panose="02040602050305030304" pitchFamily="18" charset="0"/>
                <a:ea typeface="Verdana" panose="020B0604030504040204" pitchFamily="34" charset="0"/>
              </a:rPr>
              <a:t> </a:t>
            </a:r>
            <a:r>
              <a:rPr lang="en-US" altLang="zh-CN" sz="2400" dirty="0">
                <a:latin typeface="Book Antiqua" panose="02040602050305030304" pitchFamily="18" charset="0"/>
                <a:ea typeface="Verdana" panose="020B0604030504040204" pitchFamily="34" charset="0"/>
              </a:rPr>
              <a:t>differences</a:t>
            </a:r>
            <a:r>
              <a:rPr lang="zh-CN" altLang="en-US" sz="2400" dirty="0">
                <a:latin typeface="Book Antiqua" panose="02040602050305030304" pitchFamily="18" charset="0"/>
                <a:ea typeface="Verdana" panose="020B0604030504040204" pitchFamily="34" charset="0"/>
              </a:rPr>
              <a:t> </a:t>
            </a:r>
            <a:r>
              <a:rPr lang="en-US" altLang="zh-CN" sz="2400" dirty="0">
                <a:latin typeface="Book Antiqua" panose="02040602050305030304" pitchFamily="18" charset="0"/>
                <a:ea typeface="Verdana" panose="020B0604030504040204" pitchFamily="34" charset="0"/>
              </a:rPr>
              <a:t>between</a:t>
            </a:r>
            <a:r>
              <a:rPr lang="zh-CN" altLang="en-US" sz="2400" dirty="0">
                <a:latin typeface="Book Antiqua" panose="02040602050305030304" pitchFamily="18" charset="0"/>
                <a:ea typeface="Verdana" panose="020B0604030504040204" pitchFamily="34" charset="0"/>
              </a:rPr>
              <a:t> </a:t>
            </a:r>
            <a:r>
              <a:rPr lang="en-US" altLang="zh-CN" sz="2400" dirty="0">
                <a:latin typeface="Book Antiqua" panose="02040602050305030304" pitchFamily="18" charset="0"/>
                <a:ea typeface="Verdana" panose="020B0604030504040204" pitchFamily="34" charset="0"/>
              </a:rPr>
              <a:t>birthday cake</a:t>
            </a:r>
            <a:r>
              <a:rPr lang="zh-CN" altLang="en-US" sz="2400" dirty="0">
                <a:latin typeface="Book Antiqua" panose="02040602050305030304" pitchFamily="18" charset="0"/>
                <a:ea typeface="Verdana" panose="020B0604030504040204" pitchFamily="34" charset="0"/>
              </a:rPr>
              <a:t> </a:t>
            </a:r>
            <a:r>
              <a:rPr lang="en-US" altLang="zh-CN" sz="2400" dirty="0">
                <a:latin typeface="Book Antiqua" panose="02040602050305030304" pitchFamily="18" charset="0"/>
                <a:ea typeface="Verdana" panose="020B0604030504040204" pitchFamily="34" charset="0"/>
              </a:rPr>
              <a:t>and</a:t>
            </a:r>
            <a:r>
              <a:rPr lang="zh-CN" altLang="en-US" sz="2400" dirty="0">
                <a:latin typeface="Book Antiqua" panose="02040602050305030304" pitchFamily="18" charset="0"/>
                <a:ea typeface="Verdana" panose="020B0604030504040204" pitchFamily="34" charset="0"/>
              </a:rPr>
              <a:t> </a:t>
            </a:r>
            <a:r>
              <a:rPr lang="en-US" altLang="zh-CN" sz="2400" dirty="0">
                <a:latin typeface="Book Antiqua" panose="02040602050305030304" pitchFamily="18" charset="0"/>
                <a:ea typeface="Verdana" panose="020B0604030504040204" pitchFamily="34" charset="0"/>
              </a:rPr>
              <a:t>boat were</a:t>
            </a:r>
            <a:r>
              <a:rPr lang="zh-CN" altLang="en-US" sz="2400" dirty="0">
                <a:latin typeface="Book Antiqua" panose="02040602050305030304" pitchFamily="18" charset="0"/>
                <a:ea typeface="Verdana" panose="020B0604030504040204" pitchFamily="34" charset="0"/>
              </a:rPr>
              <a:t> </a:t>
            </a:r>
            <a:r>
              <a:rPr lang="en-US" altLang="zh-CN" sz="2400" dirty="0">
                <a:latin typeface="Book Antiqua" panose="02040602050305030304" pitchFamily="18" charset="0"/>
                <a:ea typeface="Verdana" panose="020B0604030504040204" pitchFamily="34" charset="0"/>
              </a:rPr>
              <a:t>more</a:t>
            </a:r>
            <a:r>
              <a:rPr lang="zh-CN" altLang="en-US" sz="2400" dirty="0">
                <a:latin typeface="Book Antiqua" panose="02040602050305030304" pitchFamily="18" charset="0"/>
                <a:ea typeface="Verdana" panose="020B0604030504040204" pitchFamily="34" charset="0"/>
              </a:rPr>
              <a:t> </a:t>
            </a:r>
            <a:r>
              <a:rPr lang="en-US" altLang="zh-CN" sz="2400" dirty="0">
                <a:latin typeface="Book Antiqua" panose="02040602050305030304" pitchFamily="18" charset="0"/>
                <a:ea typeface="Verdana" panose="020B0604030504040204" pitchFamily="34" charset="0"/>
              </a:rPr>
              <a:t>strongly</a:t>
            </a:r>
            <a:r>
              <a:rPr lang="zh-CN" altLang="en-US" sz="2400" dirty="0">
                <a:latin typeface="Book Antiqua" panose="02040602050305030304" pitchFamily="18" charset="0"/>
                <a:ea typeface="Verdana" panose="020B0604030504040204" pitchFamily="34" charset="0"/>
              </a:rPr>
              <a:t> </a:t>
            </a:r>
            <a:r>
              <a:rPr lang="en-US" altLang="zh-CN" sz="2400" dirty="0">
                <a:latin typeface="Book Antiqua" panose="02040602050305030304" pitchFamily="18" charset="0"/>
                <a:ea typeface="Verdana" panose="020B0604030504040204" pitchFamily="34" charset="0"/>
              </a:rPr>
              <a:t>encoded</a:t>
            </a:r>
            <a:r>
              <a:rPr lang="zh-CN" altLang="en-US" sz="2400" dirty="0">
                <a:latin typeface="Book Antiqua" panose="02040602050305030304" pitchFamily="18" charset="0"/>
                <a:ea typeface="Verdana" panose="020B0604030504040204" pitchFamily="34" charset="0"/>
              </a:rPr>
              <a:t> </a:t>
            </a:r>
            <a:r>
              <a:rPr lang="en-US" altLang="zh-CN" sz="2400" dirty="0">
                <a:latin typeface="Book Antiqua" panose="02040602050305030304" pitchFamily="18" charset="0"/>
                <a:ea typeface="Verdana" panose="020B0604030504040204" pitchFamily="34" charset="0"/>
              </a:rPr>
              <a:t>at</a:t>
            </a:r>
            <a:r>
              <a:rPr lang="zh-CN" altLang="en-US" sz="2400" dirty="0">
                <a:latin typeface="Book Antiqua" panose="02040602050305030304" pitchFamily="18" charset="0"/>
                <a:ea typeface="Verdana" panose="020B0604030504040204" pitchFamily="34" charset="0"/>
              </a:rPr>
              <a:t> </a:t>
            </a:r>
            <a:r>
              <a:rPr lang="en-US" altLang="zh-CN" sz="2400" i="1" dirty="0" err="1">
                <a:latin typeface="Book Antiqua" panose="02040602050305030304" pitchFamily="18" charset="0"/>
                <a:ea typeface="Verdana" panose="020B0604030504040204" pitchFamily="34" charset="0"/>
              </a:rPr>
              <a:t>t</a:t>
            </a:r>
            <a:r>
              <a:rPr lang="en-US" altLang="zh-CN" sz="2400" baseline="-25000" dirty="0" err="1">
                <a:latin typeface="Book Antiqua" panose="02040602050305030304" pitchFamily="18" charset="0"/>
                <a:ea typeface="Verdana" panose="020B0604030504040204" pitchFamily="34" charset="0"/>
              </a:rPr>
              <a:t>A</a:t>
            </a:r>
            <a:endParaRPr lang="en-US" altLang="zh-CN" sz="2400" baseline="-25000" dirty="0">
              <a:latin typeface="Book Antiqua" panose="02040602050305030304" pitchFamily="18" charset="0"/>
              <a:ea typeface="Verdana" panose="020B0604030504040204" pitchFamily="34" charset="0"/>
            </a:endParaRPr>
          </a:p>
        </p:txBody>
      </p:sp>
      <p:pic>
        <p:nvPicPr>
          <p:cNvPr id="10" name="图片 2" descr="图表, 瀑布图&#10;&#10;描述已自动生成">
            <a:extLst>
              <a:ext uri="{FF2B5EF4-FFF2-40B4-BE49-F238E27FC236}">
                <a16:creationId xmlns:a16="http://schemas.microsoft.com/office/drawing/2014/main" id="{E72B37D2-90B9-304D-8FFD-15B516DCDF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475"/>
          <a:stretch/>
        </p:blipFill>
        <p:spPr>
          <a:xfrm>
            <a:off x="1975166" y="2076728"/>
            <a:ext cx="8189914" cy="317883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CC3AB33-2BB0-C94B-88F6-E783D2001B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1" y="2076728"/>
            <a:ext cx="4501662" cy="317883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FDD5130-DDDB-0D42-A8B3-B1120DD17B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1756" y="2076728"/>
            <a:ext cx="4501662" cy="3216650"/>
          </a:xfrm>
          <a:prstGeom prst="rect">
            <a:avLst/>
          </a:prstGeom>
        </p:spPr>
      </p:pic>
      <p:pic>
        <p:nvPicPr>
          <p:cNvPr id="13" name="Picture 7" descr="A picture containing water, boat, outdoor, transport&#10;&#10;Description automatically generated">
            <a:extLst>
              <a:ext uri="{FF2B5EF4-FFF2-40B4-BE49-F238E27FC236}">
                <a16:creationId xmlns:a16="http://schemas.microsoft.com/office/drawing/2014/main" id="{6A601930-A60B-E745-9A55-B13D57A02AB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865" y="3978895"/>
            <a:ext cx="1138202" cy="1138202"/>
          </a:xfrm>
          <a:prstGeom prst="rect">
            <a:avLst/>
          </a:prstGeom>
        </p:spPr>
      </p:pic>
      <p:pic>
        <p:nvPicPr>
          <p:cNvPr id="14" name="Picture 3" descr="A cake with candles on it&#10;&#10;Description automatically generated with medium confidence">
            <a:extLst>
              <a:ext uri="{FF2B5EF4-FFF2-40B4-BE49-F238E27FC236}">
                <a16:creationId xmlns:a16="http://schemas.microsoft.com/office/drawing/2014/main" id="{72A698E7-220B-B54C-9A48-155F56BF22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534" y="2720231"/>
            <a:ext cx="1138203" cy="1138203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4619F383-F2C2-D841-8714-9B362B77FDA4}"/>
              </a:ext>
            </a:extLst>
          </p:cNvPr>
          <p:cNvSpPr txBox="1"/>
          <p:nvPr/>
        </p:nvSpPr>
        <p:spPr>
          <a:xfrm>
            <a:off x="3685660" y="1644692"/>
            <a:ext cx="4515881" cy="34527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>
                <a:latin typeface="Book Antiqua" panose="02040602050305030304" pitchFamily="18" charset="0"/>
                <a:ea typeface="Verdana" panose="020B0604030504040204" pitchFamily="34" charset="0"/>
              </a:rPr>
              <a:t>Classification-based decoding</a:t>
            </a:r>
          </a:p>
          <a:p>
            <a:r>
              <a:rPr lang="en-US" altLang="zh-CN" sz="2400" b="1" i="1">
                <a:solidFill>
                  <a:srgbClr val="00B0F0"/>
                </a:solidFill>
                <a:latin typeface="Book Antiqua" panose="02040602050305030304" pitchFamily="18" charset="0"/>
                <a:ea typeface="Verdana" panose="020B0604030504040204" pitchFamily="34" charset="0"/>
              </a:rPr>
              <a:t>birthday</a:t>
            </a:r>
            <a:r>
              <a:rPr lang="en-US" altLang="zh-CN" sz="2400" b="1">
                <a:solidFill>
                  <a:srgbClr val="00B0F0"/>
                </a:solidFill>
                <a:latin typeface="Book Antiqua" panose="02040602050305030304" pitchFamily="18" charset="0"/>
                <a:ea typeface="Verdana" panose="020B0604030504040204" pitchFamily="34" charset="0"/>
              </a:rPr>
              <a:t> </a:t>
            </a:r>
            <a:r>
              <a:rPr lang="en-US" altLang="zh-CN" sz="2400" b="1" i="1">
                <a:solidFill>
                  <a:srgbClr val="00B0F0"/>
                </a:solidFill>
                <a:latin typeface="Book Antiqua" panose="02040602050305030304" pitchFamily="18" charset="0"/>
                <a:ea typeface="Verdana" panose="020B0604030504040204" pitchFamily="34" charset="0"/>
              </a:rPr>
              <a:t>cake</a:t>
            </a:r>
            <a:r>
              <a:rPr lang="en-US" altLang="zh-CN" sz="2400" b="1">
                <a:solidFill>
                  <a:srgbClr val="00B0F0"/>
                </a:solidFill>
                <a:latin typeface="Book Antiqua" panose="02040602050305030304" pitchFamily="18" charset="0"/>
                <a:ea typeface="Verdana" panose="020B0604030504040204" pitchFamily="34" charset="0"/>
              </a:rPr>
              <a:t> </a:t>
            </a:r>
            <a:r>
              <a:rPr lang="en-US" altLang="zh-CN" sz="2400">
                <a:latin typeface="Book Antiqua" panose="02040602050305030304" pitchFamily="18" charset="0"/>
                <a:ea typeface="Verdana" panose="020B0604030504040204" pitchFamily="34" charset="0"/>
              </a:rPr>
              <a:t>vs. </a:t>
            </a:r>
            <a:r>
              <a:rPr lang="en-US" altLang="zh-CN" sz="2400" b="1" i="1">
                <a:solidFill>
                  <a:srgbClr val="92D050"/>
                </a:solidFill>
                <a:latin typeface="Book Antiqua" panose="02040602050305030304" pitchFamily="18" charset="0"/>
                <a:ea typeface="Verdana" panose="020B0604030504040204" pitchFamily="34" charset="0"/>
              </a:rPr>
              <a:t>boat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933B1CC6-5809-2D4D-89FF-C3C1AC7CF0C4}"/>
              </a:ext>
            </a:extLst>
          </p:cNvPr>
          <p:cNvSpPr txBox="1">
            <a:spLocks/>
          </p:cNvSpPr>
          <p:nvPr/>
        </p:nvSpPr>
        <p:spPr>
          <a:xfrm>
            <a:off x="449943" y="1310944"/>
            <a:ext cx="1525223" cy="55857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For</a:t>
            </a:r>
            <a:r>
              <a:rPr lang="zh-CN" altLang="en-US" sz="2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EEG</a:t>
            </a:r>
            <a:endParaRPr lang="en-CN" sz="2800" dirty="0">
              <a:latin typeface="Constantia" panose="02030602050306030303" pitchFamily="18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9663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9" grpId="0"/>
      <p:bldP spid="1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55CEC-AFD8-0C47-B288-41CF440F37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9943" y="486772"/>
            <a:ext cx="6197600" cy="717914"/>
          </a:xfrm>
        </p:spPr>
        <p:txBody>
          <a:bodyPr>
            <a:normAutofit fontScale="90000"/>
          </a:bodyPr>
          <a:lstStyle/>
          <a:p>
            <a:r>
              <a:rPr lang="en-US" altLang="zh-CN" sz="4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Classification-based</a:t>
            </a:r>
            <a:r>
              <a:rPr lang="zh-CN" altLang="en-US" sz="4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4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Decoding</a:t>
            </a:r>
            <a:endParaRPr lang="en-CN" sz="4000" dirty="0">
              <a:latin typeface="Constantia" panose="02030602050306030303" pitchFamily="18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7" name="Picture 7" descr="A picture containing water, boat, outdoor, transport&#10;&#10;Description automatically generated">
            <a:extLst>
              <a:ext uri="{FF2B5EF4-FFF2-40B4-BE49-F238E27FC236}">
                <a16:creationId xmlns:a16="http://schemas.microsoft.com/office/drawing/2014/main" id="{F16F2C05-5AFE-3646-9AA4-78DE4809F8E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865" y="3978895"/>
            <a:ext cx="1138202" cy="1138202"/>
          </a:xfrm>
          <a:prstGeom prst="rect">
            <a:avLst/>
          </a:prstGeom>
        </p:spPr>
      </p:pic>
      <p:pic>
        <p:nvPicPr>
          <p:cNvPr id="18" name="Picture 3" descr="A cake with candles on it&#10;&#10;Description automatically generated with medium confidence">
            <a:extLst>
              <a:ext uri="{FF2B5EF4-FFF2-40B4-BE49-F238E27FC236}">
                <a16:creationId xmlns:a16="http://schemas.microsoft.com/office/drawing/2014/main" id="{08A1CC88-6D48-BE48-BEA9-CC00F791B9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534" y="2720231"/>
            <a:ext cx="1138203" cy="1138203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80064047-D7CE-4B41-B046-9EF68688C903}"/>
              </a:ext>
            </a:extLst>
          </p:cNvPr>
          <p:cNvSpPr txBox="1"/>
          <p:nvPr/>
        </p:nvSpPr>
        <p:spPr>
          <a:xfrm>
            <a:off x="2097399" y="1860038"/>
            <a:ext cx="8672202" cy="59436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2400" dirty="0">
                <a:latin typeface="Book Antiqua" panose="02040602050305030304" pitchFamily="18" charset="0"/>
                <a:ea typeface="Verdana" panose="020B0604030504040204" pitchFamily="34" charset="0"/>
              </a:rPr>
              <a:t>Time-by-time</a:t>
            </a:r>
            <a:r>
              <a:rPr lang="zh-CN" altLang="en-US" sz="2400" dirty="0">
                <a:latin typeface="Book Antiqua" panose="02040602050305030304" pitchFamily="18" charset="0"/>
                <a:ea typeface="Verdana" panose="020B0604030504040204" pitchFamily="34" charset="0"/>
              </a:rPr>
              <a:t> </a:t>
            </a:r>
            <a:r>
              <a:rPr lang="en-US" altLang="zh-CN" sz="2400" dirty="0">
                <a:latin typeface="Book Antiqua" panose="02040602050305030304" pitchFamily="18" charset="0"/>
                <a:ea typeface="Verdana" panose="020B0604030504040204" pitchFamily="34" charset="0"/>
              </a:rPr>
              <a:t>decoding:</a:t>
            </a:r>
            <a:r>
              <a:rPr lang="zh-CN" altLang="en-US" sz="2400" dirty="0">
                <a:latin typeface="Book Antiqua" panose="02040602050305030304" pitchFamily="18" charset="0"/>
                <a:ea typeface="Verdana" panose="020B0604030504040204" pitchFamily="34" charset="0"/>
              </a:rPr>
              <a:t> </a:t>
            </a:r>
            <a:endParaRPr lang="en-US" altLang="zh-CN" sz="2400" dirty="0">
              <a:latin typeface="Book Antiqua" panose="02040602050305030304" pitchFamily="18" charset="0"/>
              <a:ea typeface="Verdana" panose="020B0604030504040204" pitchFamily="34" charset="0"/>
            </a:endParaRPr>
          </a:p>
          <a:p>
            <a:pPr algn="l"/>
            <a:r>
              <a:rPr lang="en-US" altLang="zh-CN" sz="2400" dirty="0">
                <a:latin typeface="Book Antiqua" panose="02040602050305030304" pitchFamily="18" charset="0"/>
                <a:ea typeface="Verdana" panose="020B0604030504040204" pitchFamily="34" charset="0"/>
              </a:rPr>
              <a:t>to</a:t>
            </a:r>
            <a:r>
              <a:rPr lang="zh-CN" altLang="en-US" sz="2400" dirty="0">
                <a:latin typeface="Book Antiqua" panose="02040602050305030304" pitchFamily="18" charset="0"/>
                <a:ea typeface="Verdana" panose="020B0604030504040204" pitchFamily="34" charset="0"/>
              </a:rPr>
              <a:t> </a:t>
            </a:r>
            <a:r>
              <a:rPr lang="en-US" altLang="zh-CN" sz="2400" dirty="0">
                <a:latin typeface="Book Antiqua" panose="02040602050305030304" pitchFamily="18" charset="0"/>
                <a:ea typeface="Verdana" panose="020B0604030504040204" pitchFamily="34" charset="0"/>
              </a:rPr>
              <a:t>conduct</a:t>
            </a:r>
            <a:r>
              <a:rPr lang="zh-CN" altLang="en-US" sz="2400" dirty="0">
                <a:latin typeface="Book Antiqua" panose="02040602050305030304" pitchFamily="18" charset="0"/>
                <a:ea typeface="Verdana" panose="020B0604030504040204" pitchFamily="34" charset="0"/>
              </a:rPr>
              <a:t> </a:t>
            </a:r>
            <a:r>
              <a:rPr lang="en-US" altLang="zh-CN" sz="2400" dirty="0">
                <a:latin typeface="Book Antiqua" panose="02040602050305030304" pitchFamily="18" charset="0"/>
                <a:ea typeface="Verdana" panose="020B0604030504040204" pitchFamily="34" charset="0"/>
              </a:rPr>
              <a:t>independent</a:t>
            </a:r>
            <a:r>
              <a:rPr lang="zh-CN" altLang="en-US" sz="2400" dirty="0">
                <a:latin typeface="Book Antiqua" panose="02040602050305030304" pitchFamily="18" charset="0"/>
                <a:ea typeface="Verdana" panose="020B0604030504040204" pitchFamily="34" charset="0"/>
              </a:rPr>
              <a:t> </a:t>
            </a:r>
            <a:r>
              <a:rPr lang="en-US" altLang="zh-CN" sz="2400" dirty="0">
                <a:latin typeface="Book Antiqua" panose="02040602050305030304" pitchFamily="18" charset="0"/>
                <a:ea typeface="Verdana" panose="020B0604030504040204" pitchFamily="34" charset="0"/>
              </a:rPr>
              <a:t>classification</a:t>
            </a:r>
            <a:r>
              <a:rPr lang="zh-CN" altLang="en-US" sz="2400" dirty="0">
                <a:latin typeface="Book Antiqua" panose="02040602050305030304" pitchFamily="18" charset="0"/>
                <a:ea typeface="Verdana" panose="020B0604030504040204" pitchFamily="34" charset="0"/>
              </a:rPr>
              <a:t> </a:t>
            </a:r>
            <a:r>
              <a:rPr lang="en-US" altLang="zh-CN" sz="2400" dirty="0">
                <a:latin typeface="Book Antiqua" panose="02040602050305030304" pitchFamily="18" charset="0"/>
                <a:ea typeface="Verdana" panose="020B0604030504040204" pitchFamily="34" charset="0"/>
              </a:rPr>
              <a:t>for</a:t>
            </a:r>
            <a:r>
              <a:rPr lang="zh-CN" altLang="en-US" sz="2400" dirty="0">
                <a:latin typeface="Book Antiqua" panose="02040602050305030304" pitchFamily="18" charset="0"/>
                <a:ea typeface="Verdana" panose="020B0604030504040204" pitchFamily="34" charset="0"/>
              </a:rPr>
              <a:t> </a:t>
            </a:r>
            <a:r>
              <a:rPr lang="en-US" altLang="zh-CN" sz="2400" dirty="0">
                <a:latin typeface="Book Antiqua" panose="02040602050305030304" pitchFamily="18" charset="0"/>
                <a:ea typeface="Verdana" panose="020B0604030504040204" pitchFamily="34" charset="0"/>
              </a:rPr>
              <a:t>each</a:t>
            </a:r>
            <a:r>
              <a:rPr lang="zh-CN" altLang="en-US" sz="2400" dirty="0">
                <a:latin typeface="Book Antiqua" panose="02040602050305030304" pitchFamily="18" charset="0"/>
                <a:ea typeface="Verdana" panose="020B0604030504040204" pitchFamily="34" charset="0"/>
              </a:rPr>
              <a:t> </a:t>
            </a:r>
            <a:r>
              <a:rPr lang="en-US" altLang="zh-CN" sz="2400" dirty="0">
                <a:latin typeface="Book Antiqua" panose="02040602050305030304" pitchFamily="18" charset="0"/>
                <a:ea typeface="Verdana" panose="020B0604030504040204" pitchFamily="34" charset="0"/>
              </a:rPr>
              <a:t>subject</a:t>
            </a:r>
            <a:r>
              <a:rPr lang="zh-CN" altLang="en-US" sz="2400" dirty="0">
                <a:latin typeface="Book Antiqua" panose="02040602050305030304" pitchFamily="18" charset="0"/>
                <a:ea typeface="Verdana" panose="020B0604030504040204" pitchFamily="34" charset="0"/>
              </a:rPr>
              <a:t> </a:t>
            </a:r>
            <a:r>
              <a:rPr lang="en-US" altLang="zh-CN" sz="2400" dirty="0">
                <a:latin typeface="Book Antiqua" panose="02040602050305030304" pitchFamily="18" charset="0"/>
                <a:ea typeface="Verdana" panose="020B0604030504040204" pitchFamily="34" charset="0"/>
              </a:rPr>
              <a:t>and</a:t>
            </a:r>
            <a:r>
              <a:rPr lang="zh-CN" altLang="en-US" sz="2400" dirty="0">
                <a:latin typeface="Book Antiqua" panose="02040602050305030304" pitchFamily="18" charset="0"/>
                <a:ea typeface="Verdana" panose="020B0604030504040204" pitchFamily="34" charset="0"/>
              </a:rPr>
              <a:t> </a:t>
            </a:r>
            <a:r>
              <a:rPr lang="en-US" altLang="zh-CN" sz="2400" dirty="0">
                <a:latin typeface="Book Antiqua" panose="02040602050305030304" pitchFamily="18" charset="0"/>
                <a:ea typeface="Verdana" panose="020B0604030504040204" pitchFamily="34" charset="0"/>
              </a:rPr>
              <a:t>each</a:t>
            </a:r>
            <a:r>
              <a:rPr lang="zh-CN" altLang="en-US" sz="2400" dirty="0">
                <a:latin typeface="Book Antiqua" panose="02040602050305030304" pitchFamily="18" charset="0"/>
                <a:ea typeface="Verdana" panose="020B0604030504040204" pitchFamily="34" charset="0"/>
              </a:rPr>
              <a:t> </a:t>
            </a:r>
            <a:r>
              <a:rPr lang="en-US" altLang="zh-CN" sz="2400" dirty="0">
                <a:latin typeface="Book Antiqua" panose="02040602050305030304" pitchFamily="18" charset="0"/>
                <a:ea typeface="Verdana" panose="020B0604030504040204" pitchFamily="34" charset="0"/>
              </a:rPr>
              <a:t>timepoint</a:t>
            </a:r>
            <a:r>
              <a:rPr lang="zh-CN" altLang="en-US" sz="2400" dirty="0">
                <a:latin typeface="Book Antiqua" panose="02040602050305030304" pitchFamily="18" charset="0"/>
                <a:ea typeface="Verdana" panose="020B0604030504040204" pitchFamily="34" charset="0"/>
              </a:rPr>
              <a:t> </a:t>
            </a:r>
            <a:r>
              <a:rPr lang="en-US" altLang="zh-CN" sz="2400" dirty="0">
                <a:latin typeface="Book Antiqua" panose="02040602050305030304" pitchFamily="18" charset="0"/>
                <a:ea typeface="Verdana" panose="020B0604030504040204" pitchFamily="34" charset="0"/>
              </a:rPr>
              <a:t>using</a:t>
            </a:r>
            <a:r>
              <a:rPr lang="zh-CN" altLang="en-US" sz="2400" dirty="0">
                <a:latin typeface="Book Antiqua" panose="02040602050305030304" pitchFamily="18" charset="0"/>
                <a:ea typeface="Verdana" panose="020B0604030504040204" pitchFamily="34" charset="0"/>
              </a:rPr>
              <a:t> </a:t>
            </a:r>
            <a:r>
              <a:rPr lang="en-US" altLang="zh-CN" sz="2400" dirty="0">
                <a:latin typeface="Book Antiqua" panose="02040602050305030304" pitchFamily="18" charset="0"/>
                <a:ea typeface="Verdana" panose="020B0604030504040204" pitchFamily="34" charset="0"/>
              </a:rPr>
              <a:t>linear</a:t>
            </a:r>
            <a:r>
              <a:rPr lang="zh-CN" altLang="en-US" sz="2400" dirty="0">
                <a:latin typeface="Book Antiqua" panose="02040602050305030304" pitchFamily="18" charset="0"/>
                <a:ea typeface="Verdana" panose="020B0604030504040204" pitchFamily="34" charset="0"/>
              </a:rPr>
              <a:t> </a:t>
            </a:r>
            <a:r>
              <a:rPr lang="en-US" altLang="zh-CN" sz="2400" dirty="0">
                <a:latin typeface="Book Antiqua" panose="02040602050305030304" pitchFamily="18" charset="0"/>
                <a:ea typeface="Verdana" panose="020B0604030504040204" pitchFamily="34" charset="0"/>
              </a:rPr>
              <a:t>classifiers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975705A8-0754-1D4D-BB22-CBA1762185CE}"/>
              </a:ext>
            </a:extLst>
          </p:cNvPr>
          <p:cNvSpPr txBox="1"/>
          <p:nvPr/>
        </p:nvSpPr>
        <p:spPr>
          <a:xfrm>
            <a:off x="619865" y="5374417"/>
            <a:ext cx="3280969" cy="34527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i="1">
                <a:solidFill>
                  <a:srgbClr val="00B0F0"/>
                </a:solidFill>
                <a:latin typeface="Book Antiqua" panose="02040602050305030304" pitchFamily="18" charset="0"/>
                <a:ea typeface="Verdana" panose="020B0604030504040204" pitchFamily="34" charset="0"/>
              </a:rPr>
              <a:t>birthday</a:t>
            </a:r>
            <a:r>
              <a:rPr lang="en-US" altLang="zh-CN" sz="2400" b="1">
                <a:solidFill>
                  <a:srgbClr val="00B0F0"/>
                </a:solidFill>
                <a:latin typeface="Book Antiqua" panose="02040602050305030304" pitchFamily="18" charset="0"/>
                <a:ea typeface="Verdana" panose="020B0604030504040204" pitchFamily="34" charset="0"/>
              </a:rPr>
              <a:t> </a:t>
            </a:r>
            <a:r>
              <a:rPr lang="en-US" altLang="zh-CN" sz="2400" b="1" i="1">
                <a:solidFill>
                  <a:srgbClr val="00B0F0"/>
                </a:solidFill>
                <a:latin typeface="Book Antiqua" panose="02040602050305030304" pitchFamily="18" charset="0"/>
                <a:ea typeface="Verdana" panose="020B0604030504040204" pitchFamily="34" charset="0"/>
              </a:rPr>
              <a:t>cake</a:t>
            </a:r>
            <a:r>
              <a:rPr lang="en-US" altLang="zh-CN" sz="2400" b="1">
                <a:solidFill>
                  <a:srgbClr val="00B0F0"/>
                </a:solidFill>
                <a:latin typeface="Book Antiqua" panose="02040602050305030304" pitchFamily="18" charset="0"/>
                <a:ea typeface="Verdana" panose="020B0604030504040204" pitchFamily="34" charset="0"/>
              </a:rPr>
              <a:t> </a:t>
            </a:r>
            <a:r>
              <a:rPr lang="en-US" altLang="zh-CN" sz="2400">
                <a:latin typeface="Book Antiqua" panose="02040602050305030304" pitchFamily="18" charset="0"/>
                <a:ea typeface="Verdana" panose="020B0604030504040204" pitchFamily="34" charset="0"/>
              </a:rPr>
              <a:t>vs. </a:t>
            </a:r>
            <a:r>
              <a:rPr lang="en-US" altLang="zh-CN" sz="2400" b="1" i="1">
                <a:solidFill>
                  <a:srgbClr val="92D050"/>
                </a:solidFill>
                <a:latin typeface="Book Antiqua" panose="02040602050305030304" pitchFamily="18" charset="0"/>
                <a:ea typeface="Verdana" panose="020B0604030504040204" pitchFamily="34" charset="0"/>
              </a:rPr>
              <a:t>boat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D11D3ADA-EEBA-4B49-BC77-E9D1BECBFABB}"/>
              </a:ext>
            </a:extLst>
          </p:cNvPr>
          <p:cNvSpPr txBox="1">
            <a:spLocks/>
          </p:cNvSpPr>
          <p:nvPr/>
        </p:nvSpPr>
        <p:spPr>
          <a:xfrm>
            <a:off x="449943" y="1310944"/>
            <a:ext cx="1525223" cy="55857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For</a:t>
            </a:r>
            <a:r>
              <a:rPr lang="zh-CN" altLang="en-US" sz="2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EEG</a:t>
            </a:r>
            <a:endParaRPr lang="en-CN" sz="2800" dirty="0">
              <a:latin typeface="Constantia" panose="02030602050306030303" pitchFamily="18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E266AB83-1BF4-494A-BDD4-866C12B33E81}"/>
              </a:ext>
            </a:extLst>
          </p:cNvPr>
          <p:cNvSpPr txBox="1"/>
          <p:nvPr/>
        </p:nvSpPr>
        <p:spPr>
          <a:xfrm>
            <a:off x="5564215" y="2720232"/>
            <a:ext cx="6007920" cy="127697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CN" altLang="zh-CN" sz="2000" i="1" dirty="0">
                <a:latin typeface="Constantia" panose="02030602050306030303" pitchFamily="18" charset="0"/>
                <a:ea typeface="Verdana" panose="020B0604030504040204" pitchFamily="34" charset="0"/>
              </a:rPr>
              <a:t>Data</a:t>
            </a:r>
            <a:r>
              <a:rPr lang="zh-CN" altLang="en-US" sz="2000" i="1" dirty="0">
                <a:latin typeface="Constantia" panose="02030602050306030303" pitchFamily="18" charset="0"/>
                <a:ea typeface="Verdana" panose="020B0604030504040204" pitchFamily="34" charset="0"/>
              </a:rPr>
              <a:t> </a:t>
            </a:r>
            <a:r>
              <a:rPr lang="en-US" altLang="zh-CN" sz="2000" i="1" dirty="0">
                <a:latin typeface="Constantia" panose="02030602050306030303" pitchFamily="18" charset="0"/>
                <a:ea typeface="Verdana" panose="020B0604030504040204" pitchFamily="34" charset="0"/>
              </a:rPr>
              <a:t>we</a:t>
            </a:r>
            <a:r>
              <a:rPr lang="zh-CN" altLang="en-US" sz="2000" i="1" dirty="0">
                <a:latin typeface="Constantia" panose="02030602050306030303" pitchFamily="18" charset="0"/>
                <a:ea typeface="Verdana" panose="020B0604030504040204" pitchFamily="34" charset="0"/>
              </a:rPr>
              <a:t> </a:t>
            </a:r>
            <a:r>
              <a:rPr lang="en-US" altLang="zh-CN" sz="2000" i="1" dirty="0">
                <a:latin typeface="Constantia" panose="02030602050306030303" pitchFamily="18" charset="0"/>
                <a:ea typeface="Verdana" panose="020B0604030504040204" pitchFamily="34" charset="0"/>
              </a:rPr>
              <a:t>have:</a:t>
            </a:r>
          </a:p>
          <a:p>
            <a:pPr algn="l"/>
            <a:r>
              <a:rPr lang="en-US" altLang="zh-CN" sz="1800" dirty="0">
                <a:latin typeface="Constantia" panose="02030602050306030303" pitchFamily="18" charset="0"/>
                <a:ea typeface="Verdana" panose="020B0604030504040204" pitchFamily="34" charset="0"/>
              </a:rPr>
              <a:t>EEG</a:t>
            </a:r>
            <a:r>
              <a:rPr lang="zh-CN" altLang="en-US" sz="1800" dirty="0">
                <a:latin typeface="Constantia" panose="02030602050306030303" pitchFamily="18" charset="0"/>
                <a:ea typeface="Verdana" panose="020B0604030504040204" pitchFamily="34" charset="0"/>
              </a:rPr>
              <a:t> </a:t>
            </a:r>
            <a:r>
              <a:rPr lang="en-US" altLang="zh-CN" sz="1800" dirty="0">
                <a:latin typeface="Constantia" panose="02030602050306030303" pitchFamily="18" charset="0"/>
                <a:ea typeface="Verdana" panose="020B0604030504040204" pitchFamily="34" charset="0"/>
              </a:rPr>
              <a:t>data:</a:t>
            </a:r>
          </a:p>
          <a:p>
            <a:pPr algn="l"/>
            <a:r>
              <a:rPr lang="en-US" altLang="zh-CN" sz="1800" dirty="0" err="1">
                <a:latin typeface="Constantia" panose="02030602050306030303" pitchFamily="18" charset="0"/>
                <a:ea typeface="Verdana" panose="020B0604030504040204" pitchFamily="34" charset="0"/>
              </a:rPr>
              <a:t>N_subjects</a:t>
            </a:r>
            <a:r>
              <a:rPr lang="zh-CN" altLang="en-US" sz="1800" dirty="0">
                <a:latin typeface="Constantia" panose="02030602050306030303" pitchFamily="18" charset="0"/>
                <a:ea typeface="Verdana" panose="020B0604030504040204" pitchFamily="34" charset="0"/>
              </a:rPr>
              <a:t> * </a:t>
            </a:r>
            <a:r>
              <a:rPr lang="en-US" altLang="zh-CN" sz="1800" dirty="0" err="1">
                <a:latin typeface="Constantia" panose="02030602050306030303" pitchFamily="18" charset="0"/>
                <a:ea typeface="Verdana" panose="020B0604030504040204" pitchFamily="34" charset="0"/>
              </a:rPr>
              <a:t>N_trials</a:t>
            </a:r>
            <a:r>
              <a:rPr lang="zh-CN" altLang="en-US" sz="1800" dirty="0">
                <a:latin typeface="Constantia" panose="02030602050306030303" pitchFamily="18" charset="0"/>
                <a:ea typeface="Verdana" panose="020B0604030504040204" pitchFamily="34" charset="0"/>
              </a:rPr>
              <a:t> * </a:t>
            </a:r>
            <a:r>
              <a:rPr lang="en-US" altLang="zh-CN" sz="1800" dirty="0" err="1">
                <a:latin typeface="Constantia" panose="02030602050306030303" pitchFamily="18" charset="0"/>
                <a:ea typeface="Verdana" panose="020B0604030504040204" pitchFamily="34" charset="0"/>
              </a:rPr>
              <a:t>N_channels</a:t>
            </a:r>
            <a:r>
              <a:rPr lang="zh-CN" altLang="en-US" sz="1800" dirty="0">
                <a:latin typeface="Constantia" panose="02030602050306030303" pitchFamily="18" charset="0"/>
                <a:ea typeface="Verdana" panose="020B0604030504040204" pitchFamily="34" charset="0"/>
              </a:rPr>
              <a:t> * </a:t>
            </a:r>
            <a:r>
              <a:rPr lang="en-US" altLang="zh-CN" sz="1800" dirty="0" err="1">
                <a:latin typeface="Constantia" panose="02030602050306030303" pitchFamily="18" charset="0"/>
                <a:ea typeface="Verdana" panose="020B0604030504040204" pitchFamily="34" charset="0"/>
              </a:rPr>
              <a:t>N_timepoints</a:t>
            </a:r>
            <a:endParaRPr lang="en-US" altLang="zh-CN" sz="1800" dirty="0">
              <a:latin typeface="Constantia" panose="02030602050306030303" pitchFamily="18" charset="0"/>
              <a:ea typeface="Verdana" panose="020B0604030504040204" pitchFamily="34" charset="0"/>
            </a:endParaRPr>
          </a:p>
          <a:p>
            <a:pPr algn="l"/>
            <a:r>
              <a:rPr lang="en-US" altLang="zh-CN" sz="1800" dirty="0">
                <a:latin typeface="Constantia" panose="02030602050306030303" pitchFamily="18" charset="0"/>
                <a:ea typeface="Verdana" panose="020B0604030504040204" pitchFamily="34" charset="0"/>
              </a:rPr>
              <a:t>Label</a:t>
            </a:r>
            <a:r>
              <a:rPr lang="zh-CN" altLang="en-US" sz="1800" dirty="0">
                <a:latin typeface="Constantia" panose="02030602050306030303" pitchFamily="18" charset="0"/>
                <a:ea typeface="Verdana" panose="020B0604030504040204" pitchFamily="34" charset="0"/>
              </a:rPr>
              <a:t> </a:t>
            </a:r>
            <a:r>
              <a:rPr lang="en-US" altLang="zh-CN" sz="1800" dirty="0">
                <a:latin typeface="Constantia" panose="02030602050306030303" pitchFamily="18" charset="0"/>
                <a:ea typeface="Verdana" panose="020B0604030504040204" pitchFamily="34" charset="0"/>
              </a:rPr>
              <a:t>data:</a:t>
            </a:r>
          </a:p>
          <a:p>
            <a:pPr algn="l"/>
            <a:r>
              <a:rPr lang="en-US" altLang="zh-CN" sz="1800" dirty="0" err="1">
                <a:latin typeface="Constantia" panose="02030602050306030303" pitchFamily="18" charset="0"/>
                <a:ea typeface="Verdana" panose="020B0604030504040204" pitchFamily="34" charset="0"/>
              </a:rPr>
              <a:t>N_trials</a:t>
            </a:r>
            <a:endParaRPr lang="en-US" altLang="zh-CN" sz="1800" dirty="0">
              <a:latin typeface="Constantia" panose="02030602050306030303" pitchFamily="18" charset="0"/>
              <a:ea typeface="Verdana" panose="020B0604030504040204" pitchFamily="34" charset="0"/>
            </a:endParaRP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F7ABA469-914E-314A-9B1C-A25D6FE9690E}"/>
              </a:ext>
            </a:extLst>
          </p:cNvPr>
          <p:cNvSpPr txBox="1"/>
          <p:nvPr/>
        </p:nvSpPr>
        <p:spPr>
          <a:xfrm>
            <a:off x="5564214" y="4169841"/>
            <a:ext cx="6526185" cy="140495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2000" i="1" dirty="0">
                <a:latin typeface="Constantia" panose="02030602050306030303" pitchFamily="18" charset="0"/>
                <a:ea typeface="Verdana" panose="020B0604030504040204" pitchFamily="34" charset="0"/>
              </a:rPr>
              <a:t>What</a:t>
            </a:r>
            <a:r>
              <a:rPr lang="zh-CN" altLang="en-US" sz="2000" i="1" dirty="0">
                <a:latin typeface="Constantia" panose="02030602050306030303" pitchFamily="18" charset="0"/>
                <a:ea typeface="Verdana" panose="020B0604030504040204" pitchFamily="34" charset="0"/>
              </a:rPr>
              <a:t> </a:t>
            </a:r>
            <a:r>
              <a:rPr lang="en-US" altLang="zh-CN" sz="2000" i="1" dirty="0">
                <a:latin typeface="Constantia" panose="02030602050306030303" pitchFamily="18" charset="0"/>
                <a:ea typeface="Verdana" panose="020B0604030504040204" pitchFamily="34" charset="0"/>
              </a:rPr>
              <a:t>should</a:t>
            </a:r>
            <a:r>
              <a:rPr lang="zh-CN" altLang="en-US" sz="2000" i="1" dirty="0">
                <a:latin typeface="Constantia" panose="02030602050306030303" pitchFamily="18" charset="0"/>
                <a:ea typeface="Verdana" panose="020B0604030504040204" pitchFamily="34" charset="0"/>
              </a:rPr>
              <a:t> </a:t>
            </a:r>
            <a:r>
              <a:rPr lang="en-US" altLang="zh-CN" sz="2000" i="1" dirty="0">
                <a:latin typeface="Constantia" panose="02030602050306030303" pitchFamily="18" charset="0"/>
                <a:ea typeface="Verdana" panose="020B0604030504040204" pitchFamily="34" charset="0"/>
              </a:rPr>
              <a:t>we</a:t>
            </a:r>
            <a:r>
              <a:rPr lang="zh-CN" altLang="en-US" sz="2000" i="1" dirty="0">
                <a:latin typeface="Constantia" panose="02030602050306030303" pitchFamily="18" charset="0"/>
                <a:ea typeface="Verdana" panose="020B0604030504040204" pitchFamily="34" charset="0"/>
              </a:rPr>
              <a:t> </a:t>
            </a:r>
            <a:r>
              <a:rPr lang="en-US" altLang="zh-CN" sz="2000" i="1" dirty="0">
                <a:latin typeface="Constantia" panose="02030602050306030303" pitchFamily="18" charset="0"/>
                <a:ea typeface="Verdana" panose="020B0604030504040204" pitchFamily="34" charset="0"/>
              </a:rPr>
              <a:t>do:</a:t>
            </a:r>
          </a:p>
          <a:p>
            <a:pPr algn="l"/>
            <a:r>
              <a:rPr lang="en-US" altLang="zh-CN" sz="1800" dirty="0">
                <a:latin typeface="Constantia" panose="02030602050306030303" pitchFamily="18" charset="0"/>
                <a:ea typeface="Verdana" panose="020B0604030504040204" pitchFamily="34" charset="0"/>
              </a:rPr>
              <a:t>Classify</a:t>
            </a:r>
            <a:r>
              <a:rPr lang="zh-CN" altLang="en-US" sz="1800" dirty="0">
                <a:latin typeface="Constantia" panose="02030602050306030303" pitchFamily="18" charset="0"/>
                <a:ea typeface="Verdana" panose="020B0604030504040204" pitchFamily="34" charset="0"/>
              </a:rPr>
              <a:t> </a:t>
            </a:r>
            <a:r>
              <a:rPr lang="en-US" altLang="zh-CN" sz="1800" dirty="0">
                <a:latin typeface="Constantia" panose="02030602050306030303" pitchFamily="18" charset="0"/>
                <a:ea typeface="Verdana" panose="020B0604030504040204" pitchFamily="34" charset="0"/>
              </a:rPr>
              <a:t>birthday</a:t>
            </a:r>
            <a:r>
              <a:rPr lang="zh-CN" altLang="en-US" sz="1800" dirty="0">
                <a:latin typeface="Constantia" panose="02030602050306030303" pitchFamily="18" charset="0"/>
                <a:ea typeface="Verdana" panose="020B0604030504040204" pitchFamily="34" charset="0"/>
              </a:rPr>
              <a:t> </a:t>
            </a:r>
            <a:r>
              <a:rPr lang="en-US" altLang="zh-CN" sz="1800" dirty="0">
                <a:latin typeface="Constantia" panose="02030602050306030303" pitchFamily="18" charset="0"/>
                <a:ea typeface="Verdana" panose="020B0604030504040204" pitchFamily="34" charset="0"/>
              </a:rPr>
              <a:t>cake</a:t>
            </a:r>
            <a:r>
              <a:rPr lang="zh-CN" altLang="en-US" sz="1800" dirty="0">
                <a:latin typeface="Constantia" panose="02030602050306030303" pitchFamily="18" charset="0"/>
                <a:ea typeface="Verdana" panose="020B0604030504040204" pitchFamily="34" charset="0"/>
              </a:rPr>
              <a:t> </a:t>
            </a:r>
            <a:r>
              <a:rPr lang="en-US" altLang="zh-CN" sz="1800" dirty="0">
                <a:latin typeface="Constantia" panose="02030602050306030303" pitchFamily="18" charset="0"/>
                <a:ea typeface="Verdana" panose="020B0604030504040204" pitchFamily="34" charset="0"/>
              </a:rPr>
              <a:t>vs.</a:t>
            </a:r>
            <a:r>
              <a:rPr lang="zh-CN" altLang="en-US" sz="1800" dirty="0">
                <a:latin typeface="Constantia" panose="02030602050306030303" pitchFamily="18" charset="0"/>
                <a:ea typeface="Verdana" panose="020B0604030504040204" pitchFamily="34" charset="0"/>
              </a:rPr>
              <a:t> </a:t>
            </a:r>
            <a:r>
              <a:rPr lang="en-US" altLang="zh-CN" sz="1800" dirty="0">
                <a:latin typeface="Constantia" panose="02030602050306030303" pitchFamily="18" charset="0"/>
                <a:ea typeface="Verdana" panose="020B0604030504040204" pitchFamily="34" charset="0"/>
              </a:rPr>
              <a:t>boat</a:t>
            </a:r>
            <a:r>
              <a:rPr lang="zh-CN" altLang="en-US" sz="1800" dirty="0">
                <a:latin typeface="Constantia" panose="02030602050306030303" pitchFamily="18" charset="0"/>
                <a:ea typeface="Verdana" panose="020B0604030504040204" pitchFamily="34" charset="0"/>
              </a:rPr>
              <a:t> </a:t>
            </a:r>
            <a:r>
              <a:rPr lang="en-US" altLang="zh-CN" sz="1800" dirty="0">
                <a:latin typeface="Constantia" panose="02030602050306030303" pitchFamily="18" charset="0"/>
                <a:ea typeface="Verdana" panose="020B0604030504040204" pitchFamily="34" charset="0"/>
              </a:rPr>
              <a:t>for</a:t>
            </a:r>
            <a:r>
              <a:rPr lang="zh-CN" altLang="en-US" sz="1800" dirty="0">
                <a:latin typeface="Constantia" panose="02030602050306030303" pitchFamily="18" charset="0"/>
                <a:ea typeface="Verdana" panose="020B0604030504040204" pitchFamily="34" charset="0"/>
              </a:rPr>
              <a:t> </a:t>
            </a:r>
            <a:r>
              <a:rPr lang="en-US" altLang="zh-CN" sz="1800" dirty="0">
                <a:latin typeface="Constantia" panose="02030602050306030303" pitchFamily="18" charset="0"/>
                <a:ea typeface="Verdana" panose="020B0604030504040204" pitchFamily="34" charset="0"/>
              </a:rPr>
              <a:t>each</a:t>
            </a:r>
            <a:r>
              <a:rPr lang="zh-CN" altLang="en-US" sz="1800" dirty="0">
                <a:latin typeface="Constantia" panose="02030602050306030303" pitchFamily="18" charset="0"/>
                <a:ea typeface="Verdana" panose="020B0604030504040204" pitchFamily="34" charset="0"/>
              </a:rPr>
              <a:t> </a:t>
            </a:r>
            <a:r>
              <a:rPr lang="en-US" altLang="zh-CN" sz="1800" dirty="0">
                <a:latin typeface="Constantia" panose="02030602050306030303" pitchFamily="18" charset="0"/>
                <a:ea typeface="Verdana" panose="020B0604030504040204" pitchFamily="34" charset="0"/>
              </a:rPr>
              <a:t>subject</a:t>
            </a:r>
            <a:r>
              <a:rPr lang="zh-CN" altLang="en-US" sz="1800" dirty="0">
                <a:latin typeface="Constantia" panose="02030602050306030303" pitchFamily="18" charset="0"/>
                <a:ea typeface="Verdana" panose="020B0604030504040204" pitchFamily="34" charset="0"/>
              </a:rPr>
              <a:t> </a:t>
            </a:r>
            <a:r>
              <a:rPr lang="en-US" altLang="zh-CN" sz="1800" dirty="0">
                <a:latin typeface="Constantia" panose="02030602050306030303" pitchFamily="18" charset="0"/>
                <a:ea typeface="Verdana" panose="020B0604030504040204" pitchFamily="34" charset="0"/>
              </a:rPr>
              <a:t>and</a:t>
            </a:r>
            <a:r>
              <a:rPr lang="zh-CN" altLang="en-US" sz="1800" dirty="0">
                <a:latin typeface="Constantia" panose="02030602050306030303" pitchFamily="18" charset="0"/>
                <a:ea typeface="Verdana" panose="020B0604030504040204" pitchFamily="34" charset="0"/>
              </a:rPr>
              <a:t> </a:t>
            </a:r>
            <a:r>
              <a:rPr lang="en-US" altLang="zh-CN" sz="1800" dirty="0">
                <a:latin typeface="Constantia" panose="02030602050306030303" pitchFamily="18" charset="0"/>
                <a:ea typeface="Verdana" panose="020B0604030504040204" pitchFamily="34" charset="0"/>
              </a:rPr>
              <a:t>each</a:t>
            </a:r>
            <a:r>
              <a:rPr lang="zh-CN" altLang="en-US" sz="1800" dirty="0">
                <a:latin typeface="Constantia" panose="02030602050306030303" pitchFamily="18" charset="0"/>
                <a:ea typeface="Verdana" panose="020B0604030504040204" pitchFamily="34" charset="0"/>
              </a:rPr>
              <a:t> </a:t>
            </a:r>
            <a:r>
              <a:rPr lang="en-US" altLang="zh-CN" sz="1800" dirty="0">
                <a:latin typeface="Constantia" panose="02030602050306030303" pitchFamily="18" charset="0"/>
                <a:ea typeface="Verdana" panose="020B0604030504040204" pitchFamily="34" charset="0"/>
              </a:rPr>
              <a:t>timepoint</a:t>
            </a:r>
          </a:p>
          <a:p>
            <a:pPr algn="l"/>
            <a:r>
              <a:rPr lang="en-US" altLang="zh-CN" sz="1800" dirty="0">
                <a:latin typeface="Constantia" panose="02030602050306030303" pitchFamily="18" charset="0"/>
                <a:ea typeface="Verdana" panose="020B0604030504040204" pitchFamily="34" charset="0"/>
              </a:rPr>
              <a:t>Use</a:t>
            </a:r>
            <a:r>
              <a:rPr lang="zh-CN" altLang="en-US" sz="1800" dirty="0">
                <a:latin typeface="Constantia" panose="02030602050306030303" pitchFamily="18" charset="0"/>
                <a:ea typeface="Verdana" panose="020B0604030504040204" pitchFamily="34" charset="0"/>
              </a:rPr>
              <a:t> </a:t>
            </a:r>
            <a:r>
              <a:rPr lang="en-US" altLang="zh-CN" sz="1800" dirty="0">
                <a:latin typeface="Constantia" panose="02030602050306030303" pitchFamily="18" charset="0"/>
                <a:ea typeface="Verdana" panose="020B0604030504040204" pitchFamily="34" charset="0"/>
              </a:rPr>
              <a:t>channels</a:t>
            </a:r>
            <a:r>
              <a:rPr lang="zh-CN" altLang="en-US" sz="1800" dirty="0">
                <a:latin typeface="Constantia" panose="02030602050306030303" pitchFamily="18" charset="0"/>
                <a:ea typeface="Verdana" panose="020B0604030504040204" pitchFamily="34" charset="0"/>
              </a:rPr>
              <a:t> </a:t>
            </a:r>
            <a:r>
              <a:rPr lang="en-US" altLang="zh-CN" sz="1800" dirty="0">
                <a:latin typeface="Constantia" panose="02030602050306030303" pitchFamily="18" charset="0"/>
                <a:ea typeface="Verdana" panose="020B0604030504040204" pitchFamily="34" charset="0"/>
              </a:rPr>
              <a:t>as</a:t>
            </a:r>
            <a:r>
              <a:rPr lang="zh-CN" altLang="en-US" sz="1800" dirty="0">
                <a:latin typeface="Constantia" panose="02030602050306030303" pitchFamily="18" charset="0"/>
                <a:ea typeface="Verdana" panose="020B0604030504040204" pitchFamily="34" charset="0"/>
              </a:rPr>
              <a:t> </a:t>
            </a:r>
            <a:r>
              <a:rPr lang="en-US" altLang="zh-CN" sz="1800" dirty="0">
                <a:latin typeface="Constantia" panose="02030602050306030303" pitchFamily="18" charset="0"/>
                <a:ea typeface="Verdana" panose="020B0604030504040204" pitchFamily="34" charset="0"/>
              </a:rPr>
              <a:t>features</a:t>
            </a:r>
          </a:p>
          <a:p>
            <a:pPr algn="l"/>
            <a:r>
              <a:rPr lang="en-US" altLang="zh-CN" sz="1800" dirty="0">
                <a:latin typeface="Constantia" panose="02030602050306030303" pitchFamily="18" charset="0"/>
                <a:ea typeface="Verdana" panose="020B0604030504040204" pitchFamily="34" charset="0"/>
              </a:rPr>
              <a:t>Cross-validation</a:t>
            </a:r>
            <a:r>
              <a:rPr lang="zh-CN" altLang="en-US" sz="1800" dirty="0">
                <a:latin typeface="Constantia" panose="02030602050306030303" pitchFamily="18" charset="0"/>
                <a:ea typeface="Verdana" panose="020B0604030504040204" pitchFamily="34" charset="0"/>
              </a:rPr>
              <a:t> </a:t>
            </a:r>
            <a:r>
              <a:rPr lang="en-US" altLang="zh-CN" sz="1800" dirty="0">
                <a:latin typeface="Constantia" panose="02030602050306030303" pitchFamily="18" charset="0"/>
                <a:ea typeface="Verdana" panose="020B0604030504040204" pitchFamily="34" charset="0"/>
              </a:rPr>
              <a:t>for</a:t>
            </a:r>
            <a:r>
              <a:rPr lang="zh-CN" altLang="en-US" sz="1800" dirty="0">
                <a:latin typeface="Constantia" panose="02030602050306030303" pitchFamily="18" charset="0"/>
                <a:ea typeface="Verdana" panose="020B0604030504040204" pitchFamily="34" charset="0"/>
              </a:rPr>
              <a:t> </a:t>
            </a:r>
            <a:r>
              <a:rPr lang="en-US" altLang="zh-CN" sz="1800" dirty="0">
                <a:latin typeface="Constantia" panose="02030602050306030303" pitchFamily="18" charset="0"/>
                <a:ea typeface="Verdana" panose="020B0604030504040204" pitchFamily="34" charset="0"/>
              </a:rPr>
              <a:t>each</a:t>
            </a:r>
            <a:r>
              <a:rPr lang="zh-CN" altLang="en-US" sz="1800" dirty="0">
                <a:latin typeface="Constantia" panose="02030602050306030303" pitchFamily="18" charset="0"/>
                <a:ea typeface="Verdana" panose="020B0604030504040204" pitchFamily="34" charset="0"/>
              </a:rPr>
              <a:t> </a:t>
            </a:r>
            <a:r>
              <a:rPr lang="en-US" altLang="zh-CN" sz="1800" dirty="0">
                <a:latin typeface="Constantia" panose="02030602050306030303" pitchFamily="18" charset="0"/>
                <a:ea typeface="Verdana" panose="020B0604030504040204" pitchFamily="34" charset="0"/>
              </a:rPr>
              <a:t>step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16EEF574-BB3B-3C4E-B796-C0DFC49A985B}"/>
              </a:ext>
            </a:extLst>
          </p:cNvPr>
          <p:cNvSpPr txBox="1"/>
          <p:nvPr/>
        </p:nvSpPr>
        <p:spPr>
          <a:xfrm>
            <a:off x="5564215" y="5747428"/>
            <a:ext cx="6007920" cy="91525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2000" i="1" dirty="0">
                <a:latin typeface="Constantia" panose="02030602050306030303" pitchFamily="18" charset="0"/>
                <a:ea typeface="Verdana" panose="020B0604030504040204" pitchFamily="34" charset="0"/>
              </a:rPr>
              <a:t>What</a:t>
            </a:r>
            <a:r>
              <a:rPr lang="zh-CN" altLang="en-US" sz="2000" i="1" dirty="0">
                <a:latin typeface="Constantia" panose="02030602050306030303" pitchFamily="18" charset="0"/>
                <a:ea typeface="Verdana" panose="020B0604030504040204" pitchFamily="34" charset="0"/>
              </a:rPr>
              <a:t> </a:t>
            </a:r>
            <a:r>
              <a:rPr lang="en-US" altLang="zh-CN" sz="2000" i="1" dirty="0">
                <a:latin typeface="Constantia" panose="02030602050306030303" pitchFamily="18" charset="0"/>
                <a:ea typeface="Verdana" panose="020B0604030504040204" pitchFamily="34" charset="0"/>
              </a:rPr>
              <a:t>we</a:t>
            </a:r>
            <a:r>
              <a:rPr lang="zh-CN" altLang="en-US" sz="2000" i="1" dirty="0">
                <a:latin typeface="Constantia" panose="02030602050306030303" pitchFamily="18" charset="0"/>
                <a:ea typeface="Verdana" panose="020B0604030504040204" pitchFamily="34" charset="0"/>
              </a:rPr>
              <a:t> </a:t>
            </a:r>
            <a:r>
              <a:rPr lang="en-US" altLang="zh-CN" sz="2000" i="1" dirty="0">
                <a:latin typeface="Constantia" panose="02030602050306030303" pitchFamily="18" charset="0"/>
                <a:ea typeface="Verdana" panose="020B0604030504040204" pitchFamily="34" charset="0"/>
              </a:rPr>
              <a:t>want:</a:t>
            </a:r>
          </a:p>
          <a:p>
            <a:pPr algn="l"/>
            <a:r>
              <a:rPr lang="en-US" altLang="zh-CN" sz="1800" dirty="0">
                <a:latin typeface="Constantia" panose="02030602050306030303" pitchFamily="18" charset="0"/>
                <a:ea typeface="Verdana" panose="020B0604030504040204" pitchFamily="34" charset="0"/>
              </a:rPr>
              <a:t>Decoding</a:t>
            </a:r>
            <a:r>
              <a:rPr lang="zh-CN" altLang="en-US" sz="1800" dirty="0">
                <a:latin typeface="Constantia" panose="02030602050306030303" pitchFamily="18" charset="0"/>
                <a:ea typeface="Verdana" panose="020B0604030504040204" pitchFamily="34" charset="0"/>
              </a:rPr>
              <a:t> </a:t>
            </a:r>
            <a:r>
              <a:rPr lang="en-US" altLang="zh-CN" sz="1800" dirty="0">
                <a:latin typeface="Constantia" panose="02030602050306030303" pitchFamily="18" charset="0"/>
                <a:ea typeface="Verdana" panose="020B0604030504040204" pitchFamily="34" charset="0"/>
              </a:rPr>
              <a:t>results:</a:t>
            </a:r>
          </a:p>
          <a:p>
            <a:pPr algn="l"/>
            <a:r>
              <a:rPr lang="en-US" altLang="zh-CN" sz="1800" dirty="0" err="1">
                <a:latin typeface="Constantia" panose="02030602050306030303" pitchFamily="18" charset="0"/>
                <a:ea typeface="Verdana" panose="020B0604030504040204" pitchFamily="34" charset="0"/>
              </a:rPr>
              <a:t>N_subjects</a:t>
            </a:r>
            <a:r>
              <a:rPr lang="zh-CN" altLang="en-US" sz="1800" dirty="0">
                <a:latin typeface="Constantia" panose="02030602050306030303" pitchFamily="18" charset="0"/>
                <a:ea typeface="Verdana" panose="020B0604030504040204" pitchFamily="34" charset="0"/>
              </a:rPr>
              <a:t> * </a:t>
            </a:r>
            <a:r>
              <a:rPr lang="en-US" altLang="zh-CN" sz="1800" dirty="0" err="1">
                <a:latin typeface="Constantia" panose="02030602050306030303" pitchFamily="18" charset="0"/>
                <a:ea typeface="Verdana" panose="020B0604030504040204" pitchFamily="34" charset="0"/>
              </a:rPr>
              <a:t>N_timepoints</a:t>
            </a:r>
            <a:endParaRPr lang="en-US" altLang="zh-CN" sz="1800" dirty="0">
              <a:latin typeface="Constantia" panose="02030602050306030303" pitchFamily="18" charset="0"/>
              <a:ea typeface="Verdana" panose="020B060403050404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FBFC37B-DC07-F44D-B448-B61ABE985F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0340" y="2584036"/>
            <a:ext cx="1974447" cy="2184713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6EE9E9A8-C684-8B40-9B1E-E30A29B52087}"/>
              </a:ext>
            </a:extLst>
          </p:cNvPr>
          <p:cNvSpPr txBox="1">
            <a:spLocks/>
          </p:cNvSpPr>
          <p:nvPr/>
        </p:nvSpPr>
        <p:spPr>
          <a:xfrm>
            <a:off x="2607276" y="4430296"/>
            <a:ext cx="2793179" cy="55857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2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EEG</a:t>
            </a:r>
            <a:r>
              <a:rPr lang="zh-CN" altLang="en-US" sz="12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12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signals</a:t>
            </a:r>
            <a:r>
              <a:rPr lang="zh-CN" altLang="en-US" sz="12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12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for</a:t>
            </a:r>
            <a:r>
              <a:rPr lang="zh-CN" altLang="en-US" sz="12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12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one</a:t>
            </a:r>
            <a:r>
              <a:rPr lang="zh-CN" altLang="en-US" sz="12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12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trial</a:t>
            </a:r>
            <a:endParaRPr lang="en-CN" sz="1200" dirty="0">
              <a:latin typeface="Constantia" panose="02030602050306030303" pitchFamily="18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9240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2" grpId="0"/>
      <p:bldP spid="23" grpId="0"/>
      <p:bldP spid="24" grpId="0"/>
      <p:bldP spid="1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55CEC-AFD8-0C47-B288-41CF440F37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9943" y="486772"/>
            <a:ext cx="6197600" cy="717914"/>
          </a:xfrm>
        </p:spPr>
        <p:txBody>
          <a:bodyPr>
            <a:normAutofit fontScale="90000"/>
          </a:bodyPr>
          <a:lstStyle/>
          <a:p>
            <a:r>
              <a:rPr lang="en-US" altLang="zh-CN" sz="4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Classification-based</a:t>
            </a:r>
            <a:r>
              <a:rPr lang="zh-CN" altLang="en-US" sz="4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4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Decoding</a:t>
            </a:r>
            <a:endParaRPr lang="en-CN" sz="4000" dirty="0">
              <a:latin typeface="Constantia" panose="02030602050306030303" pitchFamily="18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D11D3ADA-EEBA-4B49-BC77-E9D1BECBFABB}"/>
              </a:ext>
            </a:extLst>
          </p:cNvPr>
          <p:cNvSpPr txBox="1">
            <a:spLocks/>
          </p:cNvSpPr>
          <p:nvPr/>
        </p:nvSpPr>
        <p:spPr>
          <a:xfrm>
            <a:off x="449943" y="1310944"/>
            <a:ext cx="1525223" cy="55857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For</a:t>
            </a:r>
            <a:r>
              <a:rPr lang="zh-CN" altLang="en-US" sz="2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EEG</a:t>
            </a:r>
            <a:endParaRPr lang="en-CN" sz="2800" dirty="0">
              <a:latin typeface="Constantia" panose="02030602050306030303" pitchFamily="18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A674612-F464-AC4D-917F-3861016C6CA7}"/>
              </a:ext>
            </a:extLst>
          </p:cNvPr>
          <p:cNvSpPr txBox="1">
            <a:spLocks/>
          </p:cNvSpPr>
          <p:nvPr/>
        </p:nvSpPr>
        <p:spPr>
          <a:xfrm>
            <a:off x="1774372" y="1785385"/>
            <a:ext cx="2561772" cy="55857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b="1" dirty="0">
                <a:solidFill>
                  <a:srgbClr val="FF0000"/>
                </a:solidFill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Framework</a:t>
            </a:r>
            <a:endParaRPr lang="en-CN" sz="2800" b="1" dirty="0">
              <a:solidFill>
                <a:srgbClr val="FF0000"/>
              </a:solidFill>
              <a:latin typeface="Constantia" panose="02030602050306030303" pitchFamily="18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90D6771-1A7D-6843-94E2-97A55DBF180A}"/>
              </a:ext>
            </a:extLst>
          </p:cNvPr>
          <p:cNvSpPr txBox="1"/>
          <p:nvPr/>
        </p:nvSpPr>
        <p:spPr>
          <a:xfrm>
            <a:off x="527759" y="2457801"/>
            <a:ext cx="5954473" cy="127697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CN" altLang="zh-CN" sz="2000" i="1" dirty="0">
                <a:latin typeface="Constantia" panose="02030602050306030303" pitchFamily="18" charset="0"/>
                <a:ea typeface="Verdana" panose="020B0604030504040204" pitchFamily="34" charset="0"/>
              </a:rPr>
              <a:t>Data</a:t>
            </a:r>
            <a:r>
              <a:rPr lang="zh-CN" altLang="en-US" sz="2000" i="1" dirty="0">
                <a:latin typeface="Constantia" panose="02030602050306030303" pitchFamily="18" charset="0"/>
                <a:ea typeface="Verdana" panose="020B0604030504040204" pitchFamily="34" charset="0"/>
              </a:rPr>
              <a:t> </a:t>
            </a:r>
            <a:r>
              <a:rPr lang="en-US" altLang="zh-CN" sz="2000" i="1" dirty="0">
                <a:latin typeface="Constantia" panose="02030602050306030303" pitchFamily="18" charset="0"/>
                <a:ea typeface="Verdana" panose="020B0604030504040204" pitchFamily="34" charset="0"/>
              </a:rPr>
              <a:t>we</a:t>
            </a:r>
            <a:r>
              <a:rPr lang="zh-CN" altLang="en-US" sz="2000" i="1" dirty="0">
                <a:latin typeface="Constantia" panose="02030602050306030303" pitchFamily="18" charset="0"/>
                <a:ea typeface="Verdana" panose="020B0604030504040204" pitchFamily="34" charset="0"/>
              </a:rPr>
              <a:t> </a:t>
            </a:r>
            <a:r>
              <a:rPr lang="en-US" altLang="zh-CN" sz="2000" i="1" dirty="0">
                <a:latin typeface="Constantia" panose="02030602050306030303" pitchFamily="18" charset="0"/>
                <a:ea typeface="Verdana" panose="020B0604030504040204" pitchFamily="34" charset="0"/>
              </a:rPr>
              <a:t>have:</a:t>
            </a:r>
          </a:p>
          <a:p>
            <a:pPr algn="l"/>
            <a:r>
              <a:rPr lang="en-US" altLang="zh-CN" sz="1800" dirty="0">
                <a:latin typeface="Constantia" panose="02030602050306030303" pitchFamily="18" charset="0"/>
                <a:ea typeface="Verdana" panose="020B0604030504040204" pitchFamily="34" charset="0"/>
              </a:rPr>
              <a:t>EEG</a:t>
            </a:r>
            <a:r>
              <a:rPr lang="zh-CN" altLang="en-US" sz="1800" dirty="0">
                <a:latin typeface="Constantia" panose="02030602050306030303" pitchFamily="18" charset="0"/>
                <a:ea typeface="Verdana" panose="020B0604030504040204" pitchFamily="34" charset="0"/>
              </a:rPr>
              <a:t> </a:t>
            </a:r>
            <a:r>
              <a:rPr lang="en-US" altLang="zh-CN" sz="1800" dirty="0">
                <a:latin typeface="Constantia" panose="02030602050306030303" pitchFamily="18" charset="0"/>
                <a:ea typeface="Verdana" panose="020B0604030504040204" pitchFamily="34" charset="0"/>
              </a:rPr>
              <a:t>data:</a:t>
            </a:r>
          </a:p>
          <a:p>
            <a:pPr algn="l"/>
            <a:r>
              <a:rPr lang="en-US" altLang="zh-CN" sz="1800" dirty="0" err="1">
                <a:latin typeface="Constantia" panose="02030602050306030303" pitchFamily="18" charset="0"/>
                <a:ea typeface="Verdana" panose="020B0604030504040204" pitchFamily="34" charset="0"/>
              </a:rPr>
              <a:t>N_subjects</a:t>
            </a:r>
            <a:r>
              <a:rPr lang="zh-CN" altLang="en-US" sz="1800" dirty="0">
                <a:latin typeface="Constantia" panose="02030602050306030303" pitchFamily="18" charset="0"/>
                <a:ea typeface="Verdana" panose="020B0604030504040204" pitchFamily="34" charset="0"/>
              </a:rPr>
              <a:t> * </a:t>
            </a:r>
            <a:r>
              <a:rPr lang="en-US" altLang="zh-CN" sz="1800" dirty="0" err="1">
                <a:latin typeface="Constantia" panose="02030602050306030303" pitchFamily="18" charset="0"/>
                <a:ea typeface="Verdana" panose="020B0604030504040204" pitchFamily="34" charset="0"/>
              </a:rPr>
              <a:t>N_trials</a:t>
            </a:r>
            <a:r>
              <a:rPr lang="zh-CN" altLang="en-US" sz="1800" dirty="0">
                <a:latin typeface="Constantia" panose="02030602050306030303" pitchFamily="18" charset="0"/>
                <a:ea typeface="Verdana" panose="020B0604030504040204" pitchFamily="34" charset="0"/>
              </a:rPr>
              <a:t> * </a:t>
            </a:r>
            <a:r>
              <a:rPr lang="en-US" altLang="zh-CN" sz="1800" dirty="0" err="1">
                <a:latin typeface="Constantia" panose="02030602050306030303" pitchFamily="18" charset="0"/>
                <a:ea typeface="Verdana" panose="020B0604030504040204" pitchFamily="34" charset="0"/>
              </a:rPr>
              <a:t>N_channels</a:t>
            </a:r>
            <a:r>
              <a:rPr lang="zh-CN" altLang="en-US" sz="1800" dirty="0">
                <a:latin typeface="Constantia" panose="02030602050306030303" pitchFamily="18" charset="0"/>
                <a:ea typeface="Verdana" panose="020B0604030504040204" pitchFamily="34" charset="0"/>
              </a:rPr>
              <a:t> * </a:t>
            </a:r>
            <a:r>
              <a:rPr lang="en-US" altLang="zh-CN" sz="1800" dirty="0" err="1">
                <a:latin typeface="Constantia" panose="02030602050306030303" pitchFamily="18" charset="0"/>
                <a:ea typeface="Verdana" panose="020B0604030504040204" pitchFamily="34" charset="0"/>
              </a:rPr>
              <a:t>N_timepoints</a:t>
            </a:r>
            <a:endParaRPr lang="en-US" altLang="zh-CN" sz="1800" dirty="0">
              <a:latin typeface="Constantia" panose="02030602050306030303" pitchFamily="18" charset="0"/>
              <a:ea typeface="Verdana" panose="020B0604030504040204" pitchFamily="34" charset="0"/>
            </a:endParaRPr>
          </a:p>
          <a:p>
            <a:pPr algn="l"/>
            <a:r>
              <a:rPr lang="en-US" altLang="zh-CN" sz="1800" dirty="0">
                <a:latin typeface="Constantia" panose="02030602050306030303" pitchFamily="18" charset="0"/>
                <a:ea typeface="Verdana" panose="020B0604030504040204" pitchFamily="34" charset="0"/>
              </a:rPr>
              <a:t>Label</a:t>
            </a:r>
            <a:r>
              <a:rPr lang="zh-CN" altLang="en-US" sz="1800" dirty="0">
                <a:latin typeface="Constantia" panose="02030602050306030303" pitchFamily="18" charset="0"/>
                <a:ea typeface="Verdana" panose="020B0604030504040204" pitchFamily="34" charset="0"/>
              </a:rPr>
              <a:t> </a:t>
            </a:r>
            <a:r>
              <a:rPr lang="en-US" altLang="zh-CN" sz="1800" dirty="0">
                <a:latin typeface="Constantia" panose="02030602050306030303" pitchFamily="18" charset="0"/>
                <a:ea typeface="Verdana" panose="020B0604030504040204" pitchFamily="34" charset="0"/>
              </a:rPr>
              <a:t>data:</a:t>
            </a:r>
          </a:p>
          <a:p>
            <a:pPr algn="l"/>
            <a:r>
              <a:rPr lang="en-US" altLang="zh-CN" sz="1800" dirty="0" err="1">
                <a:latin typeface="Constantia" panose="02030602050306030303" pitchFamily="18" charset="0"/>
                <a:ea typeface="Verdana" panose="020B0604030504040204" pitchFamily="34" charset="0"/>
              </a:rPr>
              <a:t>N_trials</a:t>
            </a:r>
            <a:endParaRPr lang="en-US" altLang="zh-CN" sz="1800" dirty="0">
              <a:latin typeface="Constantia" panose="02030602050306030303" pitchFamily="18" charset="0"/>
              <a:ea typeface="Verdana" panose="020B060403050404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0CC88EC-5DE8-3248-ADCB-F459D56A8002}"/>
              </a:ext>
            </a:extLst>
          </p:cNvPr>
          <p:cNvSpPr txBox="1"/>
          <p:nvPr/>
        </p:nvSpPr>
        <p:spPr>
          <a:xfrm>
            <a:off x="527759" y="3907410"/>
            <a:ext cx="5727899" cy="140495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2000" i="1" dirty="0">
                <a:latin typeface="Constantia" panose="02030602050306030303" pitchFamily="18" charset="0"/>
                <a:ea typeface="Verdana" panose="020B0604030504040204" pitchFamily="34" charset="0"/>
              </a:rPr>
              <a:t>What</a:t>
            </a:r>
            <a:r>
              <a:rPr lang="zh-CN" altLang="en-US" sz="2000" i="1" dirty="0">
                <a:latin typeface="Constantia" panose="02030602050306030303" pitchFamily="18" charset="0"/>
                <a:ea typeface="Verdana" panose="020B0604030504040204" pitchFamily="34" charset="0"/>
              </a:rPr>
              <a:t> </a:t>
            </a:r>
            <a:r>
              <a:rPr lang="en-US" altLang="zh-CN" sz="2000" i="1" dirty="0">
                <a:latin typeface="Constantia" panose="02030602050306030303" pitchFamily="18" charset="0"/>
                <a:ea typeface="Verdana" panose="020B0604030504040204" pitchFamily="34" charset="0"/>
              </a:rPr>
              <a:t>should</a:t>
            </a:r>
            <a:r>
              <a:rPr lang="zh-CN" altLang="en-US" sz="2000" i="1" dirty="0">
                <a:latin typeface="Constantia" panose="02030602050306030303" pitchFamily="18" charset="0"/>
                <a:ea typeface="Verdana" panose="020B0604030504040204" pitchFamily="34" charset="0"/>
              </a:rPr>
              <a:t> </a:t>
            </a:r>
            <a:r>
              <a:rPr lang="en-US" altLang="zh-CN" sz="2000" i="1" dirty="0">
                <a:latin typeface="Constantia" panose="02030602050306030303" pitchFamily="18" charset="0"/>
                <a:ea typeface="Verdana" panose="020B0604030504040204" pitchFamily="34" charset="0"/>
              </a:rPr>
              <a:t>we</a:t>
            </a:r>
            <a:r>
              <a:rPr lang="zh-CN" altLang="en-US" sz="2000" i="1" dirty="0">
                <a:latin typeface="Constantia" panose="02030602050306030303" pitchFamily="18" charset="0"/>
                <a:ea typeface="Verdana" panose="020B0604030504040204" pitchFamily="34" charset="0"/>
              </a:rPr>
              <a:t> </a:t>
            </a:r>
            <a:r>
              <a:rPr lang="en-US" altLang="zh-CN" sz="2000" i="1" dirty="0">
                <a:latin typeface="Constantia" panose="02030602050306030303" pitchFamily="18" charset="0"/>
                <a:ea typeface="Verdana" panose="020B0604030504040204" pitchFamily="34" charset="0"/>
              </a:rPr>
              <a:t>do:</a:t>
            </a:r>
          </a:p>
          <a:p>
            <a:pPr algn="l"/>
            <a:r>
              <a:rPr lang="en-US" altLang="zh-CN" sz="1800" dirty="0">
                <a:latin typeface="Constantia" panose="02030602050306030303" pitchFamily="18" charset="0"/>
                <a:ea typeface="Verdana" panose="020B0604030504040204" pitchFamily="34" charset="0"/>
              </a:rPr>
              <a:t>Classify</a:t>
            </a:r>
            <a:r>
              <a:rPr lang="zh-CN" altLang="en-US" sz="1800" dirty="0">
                <a:latin typeface="Constantia" panose="02030602050306030303" pitchFamily="18" charset="0"/>
                <a:ea typeface="Verdana" panose="020B0604030504040204" pitchFamily="34" charset="0"/>
              </a:rPr>
              <a:t> </a:t>
            </a:r>
            <a:r>
              <a:rPr lang="en-US" altLang="zh-CN" sz="1800" dirty="0">
                <a:latin typeface="Constantia" panose="02030602050306030303" pitchFamily="18" charset="0"/>
                <a:ea typeface="Verdana" panose="020B0604030504040204" pitchFamily="34" charset="0"/>
              </a:rPr>
              <a:t>birthday</a:t>
            </a:r>
            <a:r>
              <a:rPr lang="zh-CN" altLang="en-US" sz="1800" dirty="0">
                <a:latin typeface="Constantia" panose="02030602050306030303" pitchFamily="18" charset="0"/>
                <a:ea typeface="Verdana" panose="020B0604030504040204" pitchFamily="34" charset="0"/>
              </a:rPr>
              <a:t> </a:t>
            </a:r>
            <a:r>
              <a:rPr lang="en-US" altLang="zh-CN" sz="1800" dirty="0">
                <a:latin typeface="Constantia" panose="02030602050306030303" pitchFamily="18" charset="0"/>
                <a:ea typeface="Verdana" panose="020B0604030504040204" pitchFamily="34" charset="0"/>
              </a:rPr>
              <a:t>cake</a:t>
            </a:r>
            <a:r>
              <a:rPr lang="zh-CN" altLang="en-US" sz="1800" dirty="0">
                <a:latin typeface="Constantia" panose="02030602050306030303" pitchFamily="18" charset="0"/>
                <a:ea typeface="Verdana" panose="020B0604030504040204" pitchFamily="34" charset="0"/>
              </a:rPr>
              <a:t> </a:t>
            </a:r>
            <a:r>
              <a:rPr lang="en-US" altLang="zh-CN" sz="1800" dirty="0">
                <a:latin typeface="Constantia" panose="02030602050306030303" pitchFamily="18" charset="0"/>
                <a:ea typeface="Verdana" panose="020B0604030504040204" pitchFamily="34" charset="0"/>
              </a:rPr>
              <a:t>vs.</a:t>
            </a:r>
            <a:r>
              <a:rPr lang="zh-CN" altLang="en-US" sz="1800" dirty="0">
                <a:latin typeface="Constantia" panose="02030602050306030303" pitchFamily="18" charset="0"/>
                <a:ea typeface="Verdana" panose="020B0604030504040204" pitchFamily="34" charset="0"/>
              </a:rPr>
              <a:t> </a:t>
            </a:r>
            <a:r>
              <a:rPr lang="en-US" altLang="zh-CN" sz="1800" dirty="0">
                <a:latin typeface="Constantia" panose="02030602050306030303" pitchFamily="18" charset="0"/>
                <a:ea typeface="Verdana" panose="020B0604030504040204" pitchFamily="34" charset="0"/>
              </a:rPr>
              <a:t>boat</a:t>
            </a:r>
            <a:r>
              <a:rPr lang="zh-CN" altLang="en-US" sz="1800" dirty="0">
                <a:latin typeface="Constantia" panose="02030602050306030303" pitchFamily="18" charset="0"/>
                <a:ea typeface="Verdana" panose="020B0604030504040204" pitchFamily="34" charset="0"/>
              </a:rPr>
              <a:t> </a:t>
            </a:r>
            <a:r>
              <a:rPr lang="en-US" altLang="zh-CN" sz="1800" dirty="0">
                <a:latin typeface="Constantia" panose="02030602050306030303" pitchFamily="18" charset="0"/>
                <a:ea typeface="Verdana" panose="020B0604030504040204" pitchFamily="34" charset="0"/>
              </a:rPr>
              <a:t>for</a:t>
            </a:r>
            <a:r>
              <a:rPr lang="zh-CN" altLang="en-US" sz="1800" dirty="0">
                <a:latin typeface="Constantia" panose="02030602050306030303" pitchFamily="18" charset="0"/>
                <a:ea typeface="Verdana" panose="020B0604030504040204" pitchFamily="34" charset="0"/>
              </a:rPr>
              <a:t> </a:t>
            </a:r>
            <a:r>
              <a:rPr lang="en-US" altLang="zh-CN" sz="1800" dirty="0">
                <a:latin typeface="Constantia" panose="02030602050306030303" pitchFamily="18" charset="0"/>
                <a:ea typeface="Verdana" panose="020B0604030504040204" pitchFamily="34" charset="0"/>
              </a:rPr>
              <a:t>each</a:t>
            </a:r>
            <a:r>
              <a:rPr lang="zh-CN" altLang="en-US" sz="1800" dirty="0">
                <a:latin typeface="Constantia" panose="02030602050306030303" pitchFamily="18" charset="0"/>
                <a:ea typeface="Verdana" panose="020B0604030504040204" pitchFamily="34" charset="0"/>
              </a:rPr>
              <a:t> </a:t>
            </a:r>
            <a:r>
              <a:rPr lang="en-US" altLang="zh-CN" sz="1800" dirty="0">
                <a:latin typeface="Constantia" panose="02030602050306030303" pitchFamily="18" charset="0"/>
                <a:ea typeface="Verdana" panose="020B0604030504040204" pitchFamily="34" charset="0"/>
              </a:rPr>
              <a:t>subject</a:t>
            </a:r>
            <a:r>
              <a:rPr lang="zh-CN" altLang="en-US" sz="1800" dirty="0">
                <a:latin typeface="Constantia" panose="02030602050306030303" pitchFamily="18" charset="0"/>
                <a:ea typeface="Verdana" panose="020B0604030504040204" pitchFamily="34" charset="0"/>
              </a:rPr>
              <a:t> </a:t>
            </a:r>
            <a:r>
              <a:rPr lang="en-US" altLang="zh-CN" sz="1800" dirty="0">
                <a:latin typeface="Constantia" panose="02030602050306030303" pitchFamily="18" charset="0"/>
                <a:ea typeface="Verdana" panose="020B0604030504040204" pitchFamily="34" charset="0"/>
              </a:rPr>
              <a:t>and</a:t>
            </a:r>
            <a:r>
              <a:rPr lang="zh-CN" altLang="en-US" sz="1800" dirty="0">
                <a:latin typeface="Constantia" panose="02030602050306030303" pitchFamily="18" charset="0"/>
                <a:ea typeface="Verdana" panose="020B0604030504040204" pitchFamily="34" charset="0"/>
              </a:rPr>
              <a:t> </a:t>
            </a:r>
            <a:r>
              <a:rPr lang="en-US" altLang="zh-CN" sz="1800" dirty="0">
                <a:latin typeface="Constantia" panose="02030602050306030303" pitchFamily="18" charset="0"/>
                <a:ea typeface="Verdana" panose="020B0604030504040204" pitchFamily="34" charset="0"/>
              </a:rPr>
              <a:t>each</a:t>
            </a:r>
            <a:r>
              <a:rPr lang="zh-CN" altLang="en-US" sz="1800" dirty="0">
                <a:latin typeface="Constantia" panose="02030602050306030303" pitchFamily="18" charset="0"/>
                <a:ea typeface="Verdana" panose="020B0604030504040204" pitchFamily="34" charset="0"/>
              </a:rPr>
              <a:t> </a:t>
            </a:r>
            <a:r>
              <a:rPr lang="en-US" altLang="zh-CN" sz="1800" dirty="0">
                <a:latin typeface="Constantia" panose="02030602050306030303" pitchFamily="18" charset="0"/>
                <a:ea typeface="Verdana" panose="020B0604030504040204" pitchFamily="34" charset="0"/>
              </a:rPr>
              <a:t>timepoint</a:t>
            </a:r>
          </a:p>
          <a:p>
            <a:pPr algn="l"/>
            <a:r>
              <a:rPr lang="en-US" altLang="zh-CN" sz="1800" dirty="0">
                <a:latin typeface="Constantia" panose="02030602050306030303" pitchFamily="18" charset="0"/>
                <a:ea typeface="Verdana" panose="020B0604030504040204" pitchFamily="34" charset="0"/>
              </a:rPr>
              <a:t>Use</a:t>
            </a:r>
            <a:r>
              <a:rPr lang="zh-CN" altLang="en-US" sz="1800" dirty="0">
                <a:latin typeface="Constantia" panose="02030602050306030303" pitchFamily="18" charset="0"/>
                <a:ea typeface="Verdana" panose="020B0604030504040204" pitchFamily="34" charset="0"/>
              </a:rPr>
              <a:t> </a:t>
            </a:r>
            <a:r>
              <a:rPr lang="en-US" altLang="zh-CN" sz="1800" dirty="0">
                <a:latin typeface="Constantia" panose="02030602050306030303" pitchFamily="18" charset="0"/>
                <a:ea typeface="Verdana" panose="020B0604030504040204" pitchFamily="34" charset="0"/>
              </a:rPr>
              <a:t>channels</a:t>
            </a:r>
            <a:r>
              <a:rPr lang="zh-CN" altLang="en-US" sz="1800" dirty="0">
                <a:latin typeface="Constantia" panose="02030602050306030303" pitchFamily="18" charset="0"/>
                <a:ea typeface="Verdana" panose="020B0604030504040204" pitchFamily="34" charset="0"/>
              </a:rPr>
              <a:t> </a:t>
            </a:r>
            <a:r>
              <a:rPr lang="en-US" altLang="zh-CN" sz="1800" dirty="0">
                <a:latin typeface="Constantia" panose="02030602050306030303" pitchFamily="18" charset="0"/>
                <a:ea typeface="Verdana" panose="020B0604030504040204" pitchFamily="34" charset="0"/>
              </a:rPr>
              <a:t>as</a:t>
            </a:r>
            <a:r>
              <a:rPr lang="zh-CN" altLang="en-US" sz="1800" dirty="0">
                <a:latin typeface="Constantia" panose="02030602050306030303" pitchFamily="18" charset="0"/>
                <a:ea typeface="Verdana" panose="020B0604030504040204" pitchFamily="34" charset="0"/>
              </a:rPr>
              <a:t> </a:t>
            </a:r>
            <a:r>
              <a:rPr lang="en-US" altLang="zh-CN" sz="1800" dirty="0">
                <a:latin typeface="Constantia" panose="02030602050306030303" pitchFamily="18" charset="0"/>
                <a:ea typeface="Verdana" panose="020B0604030504040204" pitchFamily="34" charset="0"/>
              </a:rPr>
              <a:t>features</a:t>
            </a:r>
          </a:p>
          <a:p>
            <a:pPr algn="l"/>
            <a:r>
              <a:rPr lang="en-US" altLang="zh-CN" sz="1800" dirty="0">
                <a:latin typeface="Constantia" panose="02030602050306030303" pitchFamily="18" charset="0"/>
                <a:ea typeface="Verdana" panose="020B0604030504040204" pitchFamily="34" charset="0"/>
              </a:rPr>
              <a:t>Cross-validation</a:t>
            </a:r>
            <a:r>
              <a:rPr lang="zh-CN" altLang="en-US" sz="1800" dirty="0">
                <a:latin typeface="Constantia" panose="02030602050306030303" pitchFamily="18" charset="0"/>
                <a:ea typeface="Verdana" panose="020B0604030504040204" pitchFamily="34" charset="0"/>
              </a:rPr>
              <a:t> </a:t>
            </a:r>
            <a:r>
              <a:rPr lang="en-US" altLang="zh-CN" sz="1800" dirty="0">
                <a:latin typeface="Constantia" panose="02030602050306030303" pitchFamily="18" charset="0"/>
                <a:ea typeface="Verdana" panose="020B0604030504040204" pitchFamily="34" charset="0"/>
              </a:rPr>
              <a:t>for</a:t>
            </a:r>
            <a:r>
              <a:rPr lang="zh-CN" altLang="en-US" sz="1800" dirty="0">
                <a:latin typeface="Constantia" panose="02030602050306030303" pitchFamily="18" charset="0"/>
                <a:ea typeface="Verdana" panose="020B0604030504040204" pitchFamily="34" charset="0"/>
              </a:rPr>
              <a:t> </a:t>
            </a:r>
            <a:r>
              <a:rPr lang="en-US" altLang="zh-CN" sz="1800" dirty="0">
                <a:latin typeface="Constantia" panose="02030602050306030303" pitchFamily="18" charset="0"/>
                <a:ea typeface="Verdana" panose="020B0604030504040204" pitchFamily="34" charset="0"/>
              </a:rPr>
              <a:t>each</a:t>
            </a:r>
            <a:r>
              <a:rPr lang="zh-CN" altLang="en-US" sz="1800" dirty="0">
                <a:latin typeface="Constantia" panose="02030602050306030303" pitchFamily="18" charset="0"/>
                <a:ea typeface="Verdana" panose="020B0604030504040204" pitchFamily="34" charset="0"/>
              </a:rPr>
              <a:t> </a:t>
            </a:r>
            <a:r>
              <a:rPr lang="en-US" altLang="zh-CN" sz="1800" dirty="0">
                <a:latin typeface="Constantia" panose="02030602050306030303" pitchFamily="18" charset="0"/>
                <a:ea typeface="Verdana" panose="020B0604030504040204" pitchFamily="34" charset="0"/>
              </a:rPr>
              <a:t>step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EA96ABF3-7FAF-EE4C-9177-09C43CCCEF93}"/>
              </a:ext>
            </a:extLst>
          </p:cNvPr>
          <p:cNvSpPr txBox="1"/>
          <p:nvPr/>
        </p:nvSpPr>
        <p:spPr>
          <a:xfrm>
            <a:off x="527759" y="5484997"/>
            <a:ext cx="5954473" cy="91525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2000" i="1" dirty="0">
                <a:latin typeface="Constantia" panose="02030602050306030303" pitchFamily="18" charset="0"/>
                <a:ea typeface="Verdana" panose="020B0604030504040204" pitchFamily="34" charset="0"/>
              </a:rPr>
              <a:t>What</a:t>
            </a:r>
            <a:r>
              <a:rPr lang="zh-CN" altLang="en-US" sz="2000" i="1" dirty="0">
                <a:latin typeface="Constantia" panose="02030602050306030303" pitchFamily="18" charset="0"/>
                <a:ea typeface="Verdana" panose="020B0604030504040204" pitchFamily="34" charset="0"/>
              </a:rPr>
              <a:t> </a:t>
            </a:r>
            <a:r>
              <a:rPr lang="en-US" altLang="zh-CN" sz="2000" i="1" dirty="0">
                <a:latin typeface="Constantia" panose="02030602050306030303" pitchFamily="18" charset="0"/>
                <a:ea typeface="Verdana" panose="020B0604030504040204" pitchFamily="34" charset="0"/>
              </a:rPr>
              <a:t>we</a:t>
            </a:r>
            <a:r>
              <a:rPr lang="zh-CN" altLang="en-US" sz="2000" i="1" dirty="0">
                <a:latin typeface="Constantia" panose="02030602050306030303" pitchFamily="18" charset="0"/>
                <a:ea typeface="Verdana" panose="020B0604030504040204" pitchFamily="34" charset="0"/>
              </a:rPr>
              <a:t> </a:t>
            </a:r>
            <a:r>
              <a:rPr lang="en-US" altLang="zh-CN" sz="2000" i="1" dirty="0">
                <a:latin typeface="Constantia" panose="02030602050306030303" pitchFamily="18" charset="0"/>
                <a:ea typeface="Verdana" panose="020B0604030504040204" pitchFamily="34" charset="0"/>
              </a:rPr>
              <a:t>want:</a:t>
            </a:r>
          </a:p>
          <a:p>
            <a:pPr algn="l"/>
            <a:r>
              <a:rPr lang="en-US" altLang="zh-CN" sz="1800" dirty="0">
                <a:latin typeface="Constantia" panose="02030602050306030303" pitchFamily="18" charset="0"/>
                <a:ea typeface="Verdana" panose="020B0604030504040204" pitchFamily="34" charset="0"/>
              </a:rPr>
              <a:t>Decoding</a:t>
            </a:r>
            <a:r>
              <a:rPr lang="zh-CN" altLang="en-US" sz="1800" dirty="0">
                <a:latin typeface="Constantia" panose="02030602050306030303" pitchFamily="18" charset="0"/>
                <a:ea typeface="Verdana" panose="020B0604030504040204" pitchFamily="34" charset="0"/>
              </a:rPr>
              <a:t> </a:t>
            </a:r>
            <a:r>
              <a:rPr lang="en-US" altLang="zh-CN" sz="1800" dirty="0">
                <a:latin typeface="Constantia" panose="02030602050306030303" pitchFamily="18" charset="0"/>
                <a:ea typeface="Verdana" panose="020B0604030504040204" pitchFamily="34" charset="0"/>
              </a:rPr>
              <a:t>results:</a:t>
            </a:r>
          </a:p>
          <a:p>
            <a:pPr algn="l"/>
            <a:r>
              <a:rPr lang="en-US" altLang="zh-CN" sz="1800" dirty="0" err="1">
                <a:latin typeface="Constantia" panose="02030602050306030303" pitchFamily="18" charset="0"/>
                <a:ea typeface="Verdana" panose="020B0604030504040204" pitchFamily="34" charset="0"/>
              </a:rPr>
              <a:t>N_subjects</a:t>
            </a:r>
            <a:r>
              <a:rPr lang="zh-CN" altLang="en-US" sz="1800" dirty="0">
                <a:latin typeface="Constantia" panose="02030602050306030303" pitchFamily="18" charset="0"/>
                <a:ea typeface="Verdana" panose="020B0604030504040204" pitchFamily="34" charset="0"/>
              </a:rPr>
              <a:t> * </a:t>
            </a:r>
            <a:r>
              <a:rPr lang="en-US" altLang="zh-CN" sz="1800" dirty="0" err="1">
                <a:latin typeface="Constantia" panose="02030602050306030303" pitchFamily="18" charset="0"/>
                <a:ea typeface="Verdana" panose="020B0604030504040204" pitchFamily="34" charset="0"/>
              </a:rPr>
              <a:t>N_timepoints</a:t>
            </a:r>
            <a:endParaRPr lang="en-US" altLang="zh-CN" sz="1800" dirty="0">
              <a:latin typeface="Constantia" panose="02030602050306030303" pitchFamily="18" charset="0"/>
              <a:ea typeface="Verdana" panose="020B060403050404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C2466F1-80AA-E341-92DB-1662786A7473}"/>
              </a:ext>
            </a:extLst>
          </p:cNvPr>
          <p:cNvSpPr/>
          <p:nvPr/>
        </p:nvSpPr>
        <p:spPr>
          <a:xfrm>
            <a:off x="527759" y="2336800"/>
            <a:ext cx="5626299" cy="41656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ECEB76EF-672C-6546-94E6-406250685273}"/>
              </a:ext>
            </a:extLst>
          </p:cNvPr>
          <p:cNvSpPr txBox="1"/>
          <p:nvPr/>
        </p:nvSpPr>
        <p:spPr>
          <a:xfrm>
            <a:off x="7526933" y="2457801"/>
            <a:ext cx="3280969" cy="34527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i="1" dirty="0">
                <a:solidFill>
                  <a:srgbClr val="00B0F0"/>
                </a:solidFill>
                <a:latin typeface="Book Antiqua" panose="02040602050305030304" pitchFamily="18" charset="0"/>
                <a:ea typeface="Verdana" panose="020B0604030504040204" pitchFamily="34" charset="0"/>
              </a:rPr>
              <a:t>birthday</a:t>
            </a:r>
            <a:r>
              <a:rPr lang="en-US" altLang="zh-CN" sz="2400" b="1" dirty="0">
                <a:solidFill>
                  <a:srgbClr val="00B0F0"/>
                </a:solidFill>
                <a:latin typeface="Book Antiqua" panose="02040602050305030304" pitchFamily="18" charset="0"/>
                <a:ea typeface="Verdana" panose="020B0604030504040204" pitchFamily="34" charset="0"/>
              </a:rPr>
              <a:t> </a:t>
            </a:r>
            <a:r>
              <a:rPr lang="en-US" altLang="zh-CN" sz="2400" b="1" i="1" dirty="0">
                <a:solidFill>
                  <a:srgbClr val="00B0F0"/>
                </a:solidFill>
                <a:latin typeface="Book Antiqua" panose="02040602050305030304" pitchFamily="18" charset="0"/>
                <a:ea typeface="Verdana" panose="020B0604030504040204" pitchFamily="34" charset="0"/>
              </a:rPr>
              <a:t>cake</a:t>
            </a:r>
            <a:r>
              <a:rPr lang="en-US" altLang="zh-CN" sz="2400" b="1" dirty="0">
                <a:solidFill>
                  <a:srgbClr val="00B0F0"/>
                </a:solidFill>
                <a:latin typeface="Book Antiqua" panose="02040602050305030304" pitchFamily="18" charset="0"/>
                <a:ea typeface="Verdana" panose="020B0604030504040204" pitchFamily="34" charset="0"/>
              </a:rPr>
              <a:t> </a:t>
            </a:r>
            <a:r>
              <a:rPr lang="en-US" altLang="zh-CN" sz="2400" dirty="0">
                <a:latin typeface="Book Antiqua" panose="02040602050305030304" pitchFamily="18" charset="0"/>
                <a:ea typeface="Verdana" panose="020B0604030504040204" pitchFamily="34" charset="0"/>
              </a:rPr>
              <a:t>vs. </a:t>
            </a:r>
            <a:r>
              <a:rPr lang="en-US" altLang="zh-CN" sz="2400" b="1" i="1" dirty="0">
                <a:solidFill>
                  <a:srgbClr val="92D050"/>
                </a:solidFill>
                <a:latin typeface="Book Antiqua" panose="02040602050305030304" pitchFamily="18" charset="0"/>
                <a:ea typeface="Verdana" panose="020B0604030504040204" pitchFamily="34" charset="0"/>
              </a:rPr>
              <a:t>boat</a:t>
            </a:r>
          </a:p>
        </p:txBody>
      </p:sp>
      <p:pic>
        <p:nvPicPr>
          <p:cNvPr id="15" name="图片 8" descr="图表, 折线图, 直方图&#10;&#10;描述已自动生成">
            <a:extLst>
              <a:ext uri="{FF2B5EF4-FFF2-40B4-BE49-F238E27FC236}">
                <a16:creationId xmlns:a16="http://schemas.microsoft.com/office/drawing/2014/main" id="{FDEAD391-A041-1B42-A0FF-889F8DF9D9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51" t="6678" r="7344"/>
          <a:stretch/>
        </p:blipFill>
        <p:spPr>
          <a:xfrm>
            <a:off x="6286331" y="2803078"/>
            <a:ext cx="5762171" cy="3079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63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3" grpId="0" animBg="1"/>
      <p:bldP spid="1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55CEC-AFD8-0C47-B288-41CF440F37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9943" y="486772"/>
            <a:ext cx="6197600" cy="717914"/>
          </a:xfrm>
        </p:spPr>
        <p:txBody>
          <a:bodyPr>
            <a:normAutofit fontScale="90000"/>
          </a:bodyPr>
          <a:lstStyle/>
          <a:p>
            <a:r>
              <a:rPr lang="en-US" altLang="zh-CN" sz="4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Classification-based</a:t>
            </a:r>
            <a:r>
              <a:rPr lang="zh-CN" altLang="en-US" sz="4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4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Decoding</a:t>
            </a:r>
            <a:endParaRPr lang="en-CN" sz="4000" dirty="0">
              <a:latin typeface="Constantia" panose="02030602050306030303" pitchFamily="18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5EBC0EF-3717-B049-9FC8-EEA3F782EC2E}"/>
              </a:ext>
            </a:extLst>
          </p:cNvPr>
          <p:cNvSpPr txBox="1">
            <a:spLocks/>
          </p:cNvSpPr>
          <p:nvPr/>
        </p:nvSpPr>
        <p:spPr>
          <a:xfrm>
            <a:off x="5776685" y="1590231"/>
            <a:ext cx="6444344" cy="55857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How</a:t>
            </a:r>
            <a:r>
              <a:rPr lang="zh-CN" altLang="en-US" sz="2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to</a:t>
            </a:r>
            <a:r>
              <a:rPr lang="zh-CN" altLang="en-US" sz="2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do</a:t>
            </a:r>
            <a:r>
              <a:rPr lang="zh-CN" altLang="en-US" sz="2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it</a:t>
            </a:r>
            <a:r>
              <a:rPr lang="zh-CN" altLang="en-US" sz="2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based</a:t>
            </a:r>
            <a:r>
              <a:rPr lang="zh-CN" altLang="en-US" sz="2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on</a:t>
            </a:r>
            <a:r>
              <a:rPr lang="zh-CN" altLang="en-US" sz="2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Python?</a:t>
            </a:r>
            <a:endParaRPr lang="en-CN" sz="2800" dirty="0">
              <a:latin typeface="Constantia" panose="02030602050306030303" pitchFamily="18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08CDAD-3E65-D246-B88D-D9517E93D1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4596" y="2343960"/>
            <a:ext cx="5448522" cy="2980592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0A17EE6A-8D2A-D140-937D-DC52AE419EC1}"/>
              </a:ext>
            </a:extLst>
          </p:cNvPr>
          <p:cNvSpPr txBox="1">
            <a:spLocks/>
          </p:cNvSpPr>
          <p:nvPr/>
        </p:nvSpPr>
        <p:spPr>
          <a:xfrm>
            <a:off x="6362502" y="5497189"/>
            <a:ext cx="5360616" cy="55857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000" dirty="0" err="1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NeuroRA</a:t>
            </a:r>
            <a:r>
              <a:rPr lang="zh-CN" altLang="en-US" sz="2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2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provides</a:t>
            </a:r>
            <a:r>
              <a:rPr lang="zh-CN" altLang="en-US" sz="2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2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some</a:t>
            </a:r>
            <a:r>
              <a:rPr lang="zh-CN" altLang="en-US" sz="2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2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very</a:t>
            </a:r>
            <a:r>
              <a:rPr lang="zh-CN" altLang="en-US" sz="2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2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easy-to-use</a:t>
            </a:r>
            <a:r>
              <a:rPr lang="zh-CN" altLang="en-US" sz="2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2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functions.</a:t>
            </a:r>
            <a:endParaRPr lang="en-CN" sz="2000" dirty="0">
              <a:latin typeface="Constantia" panose="02030602050306030303" pitchFamily="18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506C8E2-1B35-C446-98D3-A5627DDE058D}"/>
              </a:ext>
            </a:extLst>
          </p:cNvPr>
          <p:cNvSpPr txBox="1">
            <a:spLocks/>
          </p:cNvSpPr>
          <p:nvPr/>
        </p:nvSpPr>
        <p:spPr>
          <a:xfrm>
            <a:off x="449943" y="1310944"/>
            <a:ext cx="1525223" cy="55857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For</a:t>
            </a:r>
            <a:r>
              <a:rPr lang="zh-CN" altLang="en-US" sz="2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EEG</a:t>
            </a:r>
            <a:endParaRPr lang="en-CN" sz="2800" dirty="0">
              <a:latin typeface="Constantia" panose="02030602050306030303" pitchFamily="18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BD4BEC6-3E91-CC42-AAD4-DA7D37F135C5}"/>
              </a:ext>
            </a:extLst>
          </p:cNvPr>
          <p:cNvSpPr txBox="1">
            <a:spLocks/>
          </p:cNvSpPr>
          <p:nvPr/>
        </p:nvSpPr>
        <p:spPr>
          <a:xfrm>
            <a:off x="1774372" y="1785385"/>
            <a:ext cx="2561772" cy="55857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b="1" dirty="0">
                <a:solidFill>
                  <a:srgbClr val="FF0000"/>
                </a:solidFill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Framework</a:t>
            </a:r>
            <a:endParaRPr lang="en-CN" sz="2800" b="1" dirty="0">
              <a:solidFill>
                <a:srgbClr val="FF0000"/>
              </a:solidFill>
              <a:latin typeface="Constantia" panose="02030602050306030303" pitchFamily="18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E3631FB-5704-7644-89D5-0123BDCDC53E}"/>
              </a:ext>
            </a:extLst>
          </p:cNvPr>
          <p:cNvSpPr txBox="1"/>
          <p:nvPr/>
        </p:nvSpPr>
        <p:spPr>
          <a:xfrm>
            <a:off x="527759" y="2457801"/>
            <a:ext cx="5954473" cy="127697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CN" altLang="zh-CN" sz="2000" i="1" dirty="0">
                <a:latin typeface="Constantia" panose="02030602050306030303" pitchFamily="18" charset="0"/>
                <a:ea typeface="Verdana" panose="020B0604030504040204" pitchFamily="34" charset="0"/>
              </a:rPr>
              <a:t>Data</a:t>
            </a:r>
            <a:r>
              <a:rPr lang="zh-CN" altLang="en-US" sz="2000" i="1" dirty="0">
                <a:latin typeface="Constantia" panose="02030602050306030303" pitchFamily="18" charset="0"/>
                <a:ea typeface="Verdana" panose="020B0604030504040204" pitchFamily="34" charset="0"/>
              </a:rPr>
              <a:t> </a:t>
            </a:r>
            <a:r>
              <a:rPr lang="en-US" altLang="zh-CN" sz="2000" i="1" dirty="0">
                <a:latin typeface="Constantia" panose="02030602050306030303" pitchFamily="18" charset="0"/>
                <a:ea typeface="Verdana" panose="020B0604030504040204" pitchFamily="34" charset="0"/>
              </a:rPr>
              <a:t>we</a:t>
            </a:r>
            <a:r>
              <a:rPr lang="zh-CN" altLang="en-US" sz="2000" i="1" dirty="0">
                <a:latin typeface="Constantia" panose="02030602050306030303" pitchFamily="18" charset="0"/>
                <a:ea typeface="Verdana" panose="020B0604030504040204" pitchFamily="34" charset="0"/>
              </a:rPr>
              <a:t> </a:t>
            </a:r>
            <a:r>
              <a:rPr lang="en-US" altLang="zh-CN" sz="2000" i="1" dirty="0">
                <a:latin typeface="Constantia" panose="02030602050306030303" pitchFamily="18" charset="0"/>
                <a:ea typeface="Verdana" panose="020B0604030504040204" pitchFamily="34" charset="0"/>
              </a:rPr>
              <a:t>have:</a:t>
            </a:r>
          </a:p>
          <a:p>
            <a:pPr algn="l"/>
            <a:r>
              <a:rPr lang="en-US" altLang="zh-CN" sz="1800" dirty="0">
                <a:latin typeface="Constantia" panose="02030602050306030303" pitchFamily="18" charset="0"/>
                <a:ea typeface="Verdana" panose="020B0604030504040204" pitchFamily="34" charset="0"/>
              </a:rPr>
              <a:t>EEG</a:t>
            </a:r>
            <a:r>
              <a:rPr lang="zh-CN" altLang="en-US" sz="1800" dirty="0">
                <a:latin typeface="Constantia" panose="02030602050306030303" pitchFamily="18" charset="0"/>
                <a:ea typeface="Verdana" panose="020B0604030504040204" pitchFamily="34" charset="0"/>
              </a:rPr>
              <a:t> </a:t>
            </a:r>
            <a:r>
              <a:rPr lang="en-US" altLang="zh-CN" sz="1800" dirty="0">
                <a:latin typeface="Constantia" panose="02030602050306030303" pitchFamily="18" charset="0"/>
                <a:ea typeface="Verdana" panose="020B0604030504040204" pitchFamily="34" charset="0"/>
              </a:rPr>
              <a:t>data:</a:t>
            </a:r>
          </a:p>
          <a:p>
            <a:pPr algn="l"/>
            <a:r>
              <a:rPr lang="en-US" altLang="zh-CN" sz="1800" dirty="0" err="1">
                <a:latin typeface="Constantia" panose="02030602050306030303" pitchFamily="18" charset="0"/>
                <a:ea typeface="Verdana" panose="020B0604030504040204" pitchFamily="34" charset="0"/>
              </a:rPr>
              <a:t>N_subjects</a:t>
            </a:r>
            <a:r>
              <a:rPr lang="zh-CN" altLang="en-US" sz="1800" dirty="0">
                <a:latin typeface="Constantia" panose="02030602050306030303" pitchFamily="18" charset="0"/>
                <a:ea typeface="Verdana" panose="020B0604030504040204" pitchFamily="34" charset="0"/>
              </a:rPr>
              <a:t> * </a:t>
            </a:r>
            <a:r>
              <a:rPr lang="en-US" altLang="zh-CN" sz="1800" dirty="0" err="1">
                <a:latin typeface="Constantia" panose="02030602050306030303" pitchFamily="18" charset="0"/>
                <a:ea typeface="Verdana" panose="020B0604030504040204" pitchFamily="34" charset="0"/>
              </a:rPr>
              <a:t>N_trials</a:t>
            </a:r>
            <a:r>
              <a:rPr lang="zh-CN" altLang="en-US" sz="1800" dirty="0">
                <a:latin typeface="Constantia" panose="02030602050306030303" pitchFamily="18" charset="0"/>
                <a:ea typeface="Verdana" panose="020B0604030504040204" pitchFamily="34" charset="0"/>
              </a:rPr>
              <a:t> * </a:t>
            </a:r>
            <a:r>
              <a:rPr lang="en-US" altLang="zh-CN" sz="1800" dirty="0" err="1">
                <a:latin typeface="Constantia" panose="02030602050306030303" pitchFamily="18" charset="0"/>
                <a:ea typeface="Verdana" panose="020B0604030504040204" pitchFamily="34" charset="0"/>
              </a:rPr>
              <a:t>N_channels</a:t>
            </a:r>
            <a:r>
              <a:rPr lang="zh-CN" altLang="en-US" sz="1800" dirty="0">
                <a:latin typeface="Constantia" panose="02030602050306030303" pitchFamily="18" charset="0"/>
                <a:ea typeface="Verdana" panose="020B0604030504040204" pitchFamily="34" charset="0"/>
              </a:rPr>
              <a:t> * </a:t>
            </a:r>
            <a:r>
              <a:rPr lang="en-US" altLang="zh-CN" sz="1800" dirty="0" err="1">
                <a:latin typeface="Constantia" panose="02030602050306030303" pitchFamily="18" charset="0"/>
                <a:ea typeface="Verdana" panose="020B0604030504040204" pitchFamily="34" charset="0"/>
              </a:rPr>
              <a:t>N_timepoints</a:t>
            </a:r>
            <a:endParaRPr lang="en-US" altLang="zh-CN" sz="1800" dirty="0">
              <a:latin typeface="Constantia" panose="02030602050306030303" pitchFamily="18" charset="0"/>
              <a:ea typeface="Verdana" panose="020B0604030504040204" pitchFamily="34" charset="0"/>
            </a:endParaRPr>
          </a:p>
          <a:p>
            <a:pPr algn="l"/>
            <a:r>
              <a:rPr lang="en-US" altLang="zh-CN" sz="1800" dirty="0">
                <a:latin typeface="Constantia" panose="02030602050306030303" pitchFamily="18" charset="0"/>
                <a:ea typeface="Verdana" panose="020B0604030504040204" pitchFamily="34" charset="0"/>
              </a:rPr>
              <a:t>Label</a:t>
            </a:r>
            <a:r>
              <a:rPr lang="zh-CN" altLang="en-US" sz="1800" dirty="0">
                <a:latin typeface="Constantia" panose="02030602050306030303" pitchFamily="18" charset="0"/>
                <a:ea typeface="Verdana" panose="020B0604030504040204" pitchFamily="34" charset="0"/>
              </a:rPr>
              <a:t> </a:t>
            </a:r>
            <a:r>
              <a:rPr lang="en-US" altLang="zh-CN" sz="1800" dirty="0">
                <a:latin typeface="Constantia" panose="02030602050306030303" pitchFamily="18" charset="0"/>
                <a:ea typeface="Verdana" panose="020B0604030504040204" pitchFamily="34" charset="0"/>
              </a:rPr>
              <a:t>data:</a:t>
            </a:r>
          </a:p>
          <a:p>
            <a:pPr algn="l"/>
            <a:r>
              <a:rPr lang="en-US" altLang="zh-CN" sz="1800" dirty="0" err="1">
                <a:latin typeface="Constantia" panose="02030602050306030303" pitchFamily="18" charset="0"/>
                <a:ea typeface="Verdana" panose="020B0604030504040204" pitchFamily="34" charset="0"/>
              </a:rPr>
              <a:t>N_trials</a:t>
            </a:r>
            <a:endParaRPr lang="en-US" altLang="zh-CN" sz="1800" dirty="0">
              <a:latin typeface="Constantia" panose="02030602050306030303" pitchFamily="18" charset="0"/>
              <a:ea typeface="Verdana" panose="020B060403050404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833C0ED-710C-1A46-9A22-9537C619FBC1}"/>
              </a:ext>
            </a:extLst>
          </p:cNvPr>
          <p:cNvSpPr txBox="1"/>
          <p:nvPr/>
        </p:nvSpPr>
        <p:spPr>
          <a:xfrm>
            <a:off x="527759" y="3907410"/>
            <a:ext cx="5727899" cy="140495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2000" i="1" dirty="0">
                <a:latin typeface="Constantia" panose="02030602050306030303" pitchFamily="18" charset="0"/>
                <a:ea typeface="Verdana" panose="020B0604030504040204" pitchFamily="34" charset="0"/>
              </a:rPr>
              <a:t>What</a:t>
            </a:r>
            <a:r>
              <a:rPr lang="zh-CN" altLang="en-US" sz="2000" i="1" dirty="0">
                <a:latin typeface="Constantia" panose="02030602050306030303" pitchFamily="18" charset="0"/>
                <a:ea typeface="Verdana" panose="020B0604030504040204" pitchFamily="34" charset="0"/>
              </a:rPr>
              <a:t> </a:t>
            </a:r>
            <a:r>
              <a:rPr lang="en-US" altLang="zh-CN" sz="2000" i="1" dirty="0">
                <a:latin typeface="Constantia" panose="02030602050306030303" pitchFamily="18" charset="0"/>
                <a:ea typeface="Verdana" panose="020B0604030504040204" pitchFamily="34" charset="0"/>
              </a:rPr>
              <a:t>should</a:t>
            </a:r>
            <a:r>
              <a:rPr lang="zh-CN" altLang="en-US" sz="2000" i="1" dirty="0">
                <a:latin typeface="Constantia" panose="02030602050306030303" pitchFamily="18" charset="0"/>
                <a:ea typeface="Verdana" panose="020B0604030504040204" pitchFamily="34" charset="0"/>
              </a:rPr>
              <a:t> </a:t>
            </a:r>
            <a:r>
              <a:rPr lang="en-US" altLang="zh-CN" sz="2000" i="1" dirty="0">
                <a:latin typeface="Constantia" panose="02030602050306030303" pitchFamily="18" charset="0"/>
                <a:ea typeface="Verdana" panose="020B0604030504040204" pitchFamily="34" charset="0"/>
              </a:rPr>
              <a:t>we</a:t>
            </a:r>
            <a:r>
              <a:rPr lang="zh-CN" altLang="en-US" sz="2000" i="1" dirty="0">
                <a:latin typeface="Constantia" panose="02030602050306030303" pitchFamily="18" charset="0"/>
                <a:ea typeface="Verdana" panose="020B0604030504040204" pitchFamily="34" charset="0"/>
              </a:rPr>
              <a:t> </a:t>
            </a:r>
            <a:r>
              <a:rPr lang="en-US" altLang="zh-CN" sz="2000" i="1" dirty="0">
                <a:latin typeface="Constantia" panose="02030602050306030303" pitchFamily="18" charset="0"/>
                <a:ea typeface="Verdana" panose="020B0604030504040204" pitchFamily="34" charset="0"/>
              </a:rPr>
              <a:t>do:</a:t>
            </a:r>
          </a:p>
          <a:p>
            <a:pPr algn="l"/>
            <a:r>
              <a:rPr lang="en-US" altLang="zh-CN" sz="1800" dirty="0">
                <a:latin typeface="Constantia" panose="02030602050306030303" pitchFamily="18" charset="0"/>
                <a:ea typeface="Verdana" panose="020B0604030504040204" pitchFamily="34" charset="0"/>
              </a:rPr>
              <a:t>Classify</a:t>
            </a:r>
            <a:r>
              <a:rPr lang="zh-CN" altLang="en-US" sz="1800" dirty="0">
                <a:latin typeface="Constantia" panose="02030602050306030303" pitchFamily="18" charset="0"/>
                <a:ea typeface="Verdana" panose="020B0604030504040204" pitchFamily="34" charset="0"/>
              </a:rPr>
              <a:t> </a:t>
            </a:r>
            <a:r>
              <a:rPr lang="en-US" altLang="zh-CN" sz="1800" dirty="0">
                <a:latin typeface="Constantia" panose="02030602050306030303" pitchFamily="18" charset="0"/>
                <a:ea typeface="Verdana" panose="020B0604030504040204" pitchFamily="34" charset="0"/>
              </a:rPr>
              <a:t>birthday</a:t>
            </a:r>
            <a:r>
              <a:rPr lang="zh-CN" altLang="en-US" sz="1800" dirty="0">
                <a:latin typeface="Constantia" panose="02030602050306030303" pitchFamily="18" charset="0"/>
                <a:ea typeface="Verdana" panose="020B0604030504040204" pitchFamily="34" charset="0"/>
              </a:rPr>
              <a:t> </a:t>
            </a:r>
            <a:r>
              <a:rPr lang="en-US" altLang="zh-CN" sz="1800" dirty="0">
                <a:latin typeface="Constantia" panose="02030602050306030303" pitchFamily="18" charset="0"/>
                <a:ea typeface="Verdana" panose="020B0604030504040204" pitchFamily="34" charset="0"/>
              </a:rPr>
              <a:t>cake</a:t>
            </a:r>
            <a:r>
              <a:rPr lang="zh-CN" altLang="en-US" sz="1800" dirty="0">
                <a:latin typeface="Constantia" panose="02030602050306030303" pitchFamily="18" charset="0"/>
                <a:ea typeface="Verdana" panose="020B0604030504040204" pitchFamily="34" charset="0"/>
              </a:rPr>
              <a:t> </a:t>
            </a:r>
            <a:r>
              <a:rPr lang="en-US" altLang="zh-CN" sz="1800" dirty="0">
                <a:latin typeface="Constantia" panose="02030602050306030303" pitchFamily="18" charset="0"/>
                <a:ea typeface="Verdana" panose="020B0604030504040204" pitchFamily="34" charset="0"/>
              </a:rPr>
              <a:t>vs.</a:t>
            </a:r>
            <a:r>
              <a:rPr lang="zh-CN" altLang="en-US" sz="1800" dirty="0">
                <a:latin typeface="Constantia" panose="02030602050306030303" pitchFamily="18" charset="0"/>
                <a:ea typeface="Verdana" panose="020B0604030504040204" pitchFamily="34" charset="0"/>
              </a:rPr>
              <a:t> </a:t>
            </a:r>
            <a:r>
              <a:rPr lang="en-US" altLang="zh-CN" sz="1800" dirty="0">
                <a:latin typeface="Constantia" panose="02030602050306030303" pitchFamily="18" charset="0"/>
                <a:ea typeface="Verdana" panose="020B0604030504040204" pitchFamily="34" charset="0"/>
              </a:rPr>
              <a:t>boat</a:t>
            </a:r>
            <a:r>
              <a:rPr lang="zh-CN" altLang="en-US" sz="1800" dirty="0">
                <a:latin typeface="Constantia" panose="02030602050306030303" pitchFamily="18" charset="0"/>
                <a:ea typeface="Verdana" panose="020B0604030504040204" pitchFamily="34" charset="0"/>
              </a:rPr>
              <a:t> </a:t>
            </a:r>
            <a:r>
              <a:rPr lang="en-US" altLang="zh-CN" sz="1800" dirty="0">
                <a:latin typeface="Constantia" panose="02030602050306030303" pitchFamily="18" charset="0"/>
                <a:ea typeface="Verdana" panose="020B0604030504040204" pitchFamily="34" charset="0"/>
              </a:rPr>
              <a:t>for</a:t>
            </a:r>
            <a:r>
              <a:rPr lang="zh-CN" altLang="en-US" sz="1800" dirty="0">
                <a:latin typeface="Constantia" panose="02030602050306030303" pitchFamily="18" charset="0"/>
                <a:ea typeface="Verdana" panose="020B0604030504040204" pitchFamily="34" charset="0"/>
              </a:rPr>
              <a:t> </a:t>
            </a:r>
            <a:r>
              <a:rPr lang="en-US" altLang="zh-CN" sz="1800" dirty="0">
                <a:latin typeface="Constantia" panose="02030602050306030303" pitchFamily="18" charset="0"/>
                <a:ea typeface="Verdana" panose="020B0604030504040204" pitchFamily="34" charset="0"/>
              </a:rPr>
              <a:t>each</a:t>
            </a:r>
            <a:r>
              <a:rPr lang="zh-CN" altLang="en-US" sz="1800" dirty="0">
                <a:latin typeface="Constantia" panose="02030602050306030303" pitchFamily="18" charset="0"/>
                <a:ea typeface="Verdana" panose="020B0604030504040204" pitchFamily="34" charset="0"/>
              </a:rPr>
              <a:t> </a:t>
            </a:r>
            <a:r>
              <a:rPr lang="en-US" altLang="zh-CN" sz="1800" dirty="0">
                <a:latin typeface="Constantia" panose="02030602050306030303" pitchFamily="18" charset="0"/>
                <a:ea typeface="Verdana" panose="020B0604030504040204" pitchFamily="34" charset="0"/>
              </a:rPr>
              <a:t>subject</a:t>
            </a:r>
            <a:r>
              <a:rPr lang="zh-CN" altLang="en-US" sz="1800" dirty="0">
                <a:latin typeface="Constantia" panose="02030602050306030303" pitchFamily="18" charset="0"/>
                <a:ea typeface="Verdana" panose="020B0604030504040204" pitchFamily="34" charset="0"/>
              </a:rPr>
              <a:t> </a:t>
            </a:r>
            <a:r>
              <a:rPr lang="en-US" altLang="zh-CN" sz="1800" dirty="0">
                <a:latin typeface="Constantia" panose="02030602050306030303" pitchFamily="18" charset="0"/>
                <a:ea typeface="Verdana" panose="020B0604030504040204" pitchFamily="34" charset="0"/>
              </a:rPr>
              <a:t>and</a:t>
            </a:r>
            <a:r>
              <a:rPr lang="zh-CN" altLang="en-US" sz="1800" dirty="0">
                <a:latin typeface="Constantia" panose="02030602050306030303" pitchFamily="18" charset="0"/>
                <a:ea typeface="Verdana" panose="020B0604030504040204" pitchFamily="34" charset="0"/>
              </a:rPr>
              <a:t> </a:t>
            </a:r>
            <a:r>
              <a:rPr lang="en-US" altLang="zh-CN" sz="1800" dirty="0">
                <a:latin typeface="Constantia" panose="02030602050306030303" pitchFamily="18" charset="0"/>
                <a:ea typeface="Verdana" panose="020B0604030504040204" pitchFamily="34" charset="0"/>
              </a:rPr>
              <a:t>each</a:t>
            </a:r>
            <a:r>
              <a:rPr lang="zh-CN" altLang="en-US" sz="1800" dirty="0">
                <a:latin typeface="Constantia" panose="02030602050306030303" pitchFamily="18" charset="0"/>
                <a:ea typeface="Verdana" panose="020B0604030504040204" pitchFamily="34" charset="0"/>
              </a:rPr>
              <a:t> </a:t>
            </a:r>
            <a:r>
              <a:rPr lang="en-US" altLang="zh-CN" sz="1800" dirty="0">
                <a:latin typeface="Constantia" panose="02030602050306030303" pitchFamily="18" charset="0"/>
                <a:ea typeface="Verdana" panose="020B0604030504040204" pitchFamily="34" charset="0"/>
              </a:rPr>
              <a:t>timepoint</a:t>
            </a:r>
          </a:p>
          <a:p>
            <a:pPr algn="l"/>
            <a:r>
              <a:rPr lang="en-US" altLang="zh-CN" sz="1800" dirty="0">
                <a:latin typeface="Constantia" panose="02030602050306030303" pitchFamily="18" charset="0"/>
                <a:ea typeface="Verdana" panose="020B0604030504040204" pitchFamily="34" charset="0"/>
              </a:rPr>
              <a:t>Use</a:t>
            </a:r>
            <a:r>
              <a:rPr lang="zh-CN" altLang="en-US" sz="1800" dirty="0">
                <a:latin typeface="Constantia" panose="02030602050306030303" pitchFamily="18" charset="0"/>
                <a:ea typeface="Verdana" panose="020B0604030504040204" pitchFamily="34" charset="0"/>
              </a:rPr>
              <a:t> </a:t>
            </a:r>
            <a:r>
              <a:rPr lang="en-US" altLang="zh-CN" sz="1800" dirty="0">
                <a:latin typeface="Constantia" panose="02030602050306030303" pitchFamily="18" charset="0"/>
                <a:ea typeface="Verdana" panose="020B0604030504040204" pitchFamily="34" charset="0"/>
              </a:rPr>
              <a:t>channels</a:t>
            </a:r>
            <a:r>
              <a:rPr lang="zh-CN" altLang="en-US" sz="1800" dirty="0">
                <a:latin typeface="Constantia" panose="02030602050306030303" pitchFamily="18" charset="0"/>
                <a:ea typeface="Verdana" panose="020B0604030504040204" pitchFamily="34" charset="0"/>
              </a:rPr>
              <a:t> </a:t>
            </a:r>
            <a:r>
              <a:rPr lang="en-US" altLang="zh-CN" sz="1800" dirty="0">
                <a:latin typeface="Constantia" panose="02030602050306030303" pitchFamily="18" charset="0"/>
                <a:ea typeface="Verdana" panose="020B0604030504040204" pitchFamily="34" charset="0"/>
              </a:rPr>
              <a:t>as</a:t>
            </a:r>
            <a:r>
              <a:rPr lang="zh-CN" altLang="en-US" sz="1800" dirty="0">
                <a:latin typeface="Constantia" panose="02030602050306030303" pitchFamily="18" charset="0"/>
                <a:ea typeface="Verdana" panose="020B0604030504040204" pitchFamily="34" charset="0"/>
              </a:rPr>
              <a:t> </a:t>
            </a:r>
            <a:r>
              <a:rPr lang="en-US" altLang="zh-CN" sz="1800" dirty="0">
                <a:latin typeface="Constantia" panose="02030602050306030303" pitchFamily="18" charset="0"/>
                <a:ea typeface="Verdana" panose="020B0604030504040204" pitchFamily="34" charset="0"/>
              </a:rPr>
              <a:t>features</a:t>
            </a:r>
          </a:p>
          <a:p>
            <a:pPr algn="l"/>
            <a:r>
              <a:rPr lang="en-US" altLang="zh-CN" sz="1800" dirty="0">
                <a:latin typeface="Constantia" panose="02030602050306030303" pitchFamily="18" charset="0"/>
                <a:ea typeface="Verdana" panose="020B0604030504040204" pitchFamily="34" charset="0"/>
              </a:rPr>
              <a:t>Cross-validation</a:t>
            </a:r>
            <a:r>
              <a:rPr lang="zh-CN" altLang="en-US" sz="1800" dirty="0">
                <a:latin typeface="Constantia" panose="02030602050306030303" pitchFamily="18" charset="0"/>
                <a:ea typeface="Verdana" panose="020B0604030504040204" pitchFamily="34" charset="0"/>
              </a:rPr>
              <a:t> </a:t>
            </a:r>
            <a:r>
              <a:rPr lang="en-US" altLang="zh-CN" sz="1800" dirty="0">
                <a:latin typeface="Constantia" panose="02030602050306030303" pitchFamily="18" charset="0"/>
                <a:ea typeface="Verdana" panose="020B0604030504040204" pitchFamily="34" charset="0"/>
              </a:rPr>
              <a:t>for</a:t>
            </a:r>
            <a:r>
              <a:rPr lang="zh-CN" altLang="en-US" sz="1800" dirty="0">
                <a:latin typeface="Constantia" panose="02030602050306030303" pitchFamily="18" charset="0"/>
                <a:ea typeface="Verdana" panose="020B0604030504040204" pitchFamily="34" charset="0"/>
              </a:rPr>
              <a:t> </a:t>
            </a:r>
            <a:r>
              <a:rPr lang="en-US" altLang="zh-CN" sz="1800" dirty="0">
                <a:latin typeface="Constantia" panose="02030602050306030303" pitchFamily="18" charset="0"/>
                <a:ea typeface="Verdana" panose="020B0604030504040204" pitchFamily="34" charset="0"/>
              </a:rPr>
              <a:t>each</a:t>
            </a:r>
            <a:r>
              <a:rPr lang="zh-CN" altLang="en-US" sz="1800" dirty="0">
                <a:latin typeface="Constantia" panose="02030602050306030303" pitchFamily="18" charset="0"/>
                <a:ea typeface="Verdana" panose="020B0604030504040204" pitchFamily="34" charset="0"/>
              </a:rPr>
              <a:t> </a:t>
            </a:r>
            <a:r>
              <a:rPr lang="en-US" altLang="zh-CN" sz="1800" dirty="0">
                <a:latin typeface="Constantia" panose="02030602050306030303" pitchFamily="18" charset="0"/>
                <a:ea typeface="Verdana" panose="020B0604030504040204" pitchFamily="34" charset="0"/>
              </a:rPr>
              <a:t>step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1AF0516A-76B2-BD45-9A20-287FDB2839B9}"/>
              </a:ext>
            </a:extLst>
          </p:cNvPr>
          <p:cNvSpPr txBox="1"/>
          <p:nvPr/>
        </p:nvSpPr>
        <p:spPr>
          <a:xfrm>
            <a:off x="527759" y="5484997"/>
            <a:ext cx="5954473" cy="91525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2000" i="1" dirty="0">
                <a:latin typeface="Constantia" panose="02030602050306030303" pitchFamily="18" charset="0"/>
                <a:ea typeface="Verdana" panose="020B0604030504040204" pitchFamily="34" charset="0"/>
              </a:rPr>
              <a:t>What</a:t>
            </a:r>
            <a:r>
              <a:rPr lang="zh-CN" altLang="en-US" sz="2000" i="1" dirty="0">
                <a:latin typeface="Constantia" panose="02030602050306030303" pitchFamily="18" charset="0"/>
                <a:ea typeface="Verdana" panose="020B0604030504040204" pitchFamily="34" charset="0"/>
              </a:rPr>
              <a:t> </a:t>
            </a:r>
            <a:r>
              <a:rPr lang="en-US" altLang="zh-CN" sz="2000" i="1" dirty="0">
                <a:latin typeface="Constantia" panose="02030602050306030303" pitchFamily="18" charset="0"/>
                <a:ea typeface="Verdana" panose="020B0604030504040204" pitchFamily="34" charset="0"/>
              </a:rPr>
              <a:t>we</a:t>
            </a:r>
            <a:r>
              <a:rPr lang="zh-CN" altLang="en-US" sz="2000" i="1" dirty="0">
                <a:latin typeface="Constantia" panose="02030602050306030303" pitchFamily="18" charset="0"/>
                <a:ea typeface="Verdana" panose="020B0604030504040204" pitchFamily="34" charset="0"/>
              </a:rPr>
              <a:t> </a:t>
            </a:r>
            <a:r>
              <a:rPr lang="en-US" altLang="zh-CN" sz="2000" i="1" dirty="0">
                <a:latin typeface="Constantia" panose="02030602050306030303" pitchFamily="18" charset="0"/>
                <a:ea typeface="Verdana" panose="020B0604030504040204" pitchFamily="34" charset="0"/>
              </a:rPr>
              <a:t>want:</a:t>
            </a:r>
          </a:p>
          <a:p>
            <a:pPr algn="l"/>
            <a:r>
              <a:rPr lang="en-US" altLang="zh-CN" sz="1800" dirty="0">
                <a:latin typeface="Constantia" panose="02030602050306030303" pitchFamily="18" charset="0"/>
                <a:ea typeface="Verdana" panose="020B0604030504040204" pitchFamily="34" charset="0"/>
              </a:rPr>
              <a:t>Decoding</a:t>
            </a:r>
            <a:r>
              <a:rPr lang="zh-CN" altLang="en-US" sz="1800" dirty="0">
                <a:latin typeface="Constantia" panose="02030602050306030303" pitchFamily="18" charset="0"/>
                <a:ea typeface="Verdana" panose="020B0604030504040204" pitchFamily="34" charset="0"/>
              </a:rPr>
              <a:t> </a:t>
            </a:r>
            <a:r>
              <a:rPr lang="en-US" altLang="zh-CN" sz="1800" dirty="0">
                <a:latin typeface="Constantia" panose="02030602050306030303" pitchFamily="18" charset="0"/>
                <a:ea typeface="Verdana" panose="020B0604030504040204" pitchFamily="34" charset="0"/>
              </a:rPr>
              <a:t>results:</a:t>
            </a:r>
          </a:p>
          <a:p>
            <a:pPr algn="l"/>
            <a:r>
              <a:rPr lang="en-US" altLang="zh-CN" sz="1800" dirty="0" err="1">
                <a:latin typeface="Constantia" panose="02030602050306030303" pitchFamily="18" charset="0"/>
                <a:ea typeface="Verdana" panose="020B0604030504040204" pitchFamily="34" charset="0"/>
              </a:rPr>
              <a:t>N_subjects</a:t>
            </a:r>
            <a:r>
              <a:rPr lang="zh-CN" altLang="en-US" sz="1800" dirty="0">
                <a:latin typeface="Constantia" panose="02030602050306030303" pitchFamily="18" charset="0"/>
                <a:ea typeface="Verdana" panose="020B0604030504040204" pitchFamily="34" charset="0"/>
              </a:rPr>
              <a:t> * </a:t>
            </a:r>
            <a:r>
              <a:rPr lang="en-US" altLang="zh-CN" sz="1800" dirty="0" err="1">
                <a:latin typeface="Constantia" panose="02030602050306030303" pitchFamily="18" charset="0"/>
                <a:ea typeface="Verdana" panose="020B0604030504040204" pitchFamily="34" charset="0"/>
              </a:rPr>
              <a:t>N_timepoints</a:t>
            </a:r>
            <a:endParaRPr lang="en-US" altLang="zh-CN" sz="1800" dirty="0">
              <a:latin typeface="Constantia" panose="02030602050306030303" pitchFamily="18" charset="0"/>
              <a:ea typeface="Verdana" panose="020B060403050404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2DB780E-1B41-8447-86EE-88A87DB2EFB0}"/>
              </a:ext>
            </a:extLst>
          </p:cNvPr>
          <p:cNvSpPr/>
          <p:nvPr/>
        </p:nvSpPr>
        <p:spPr>
          <a:xfrm>
            <a:off x="527759" y="2336800"/>
            <a:ext cx="5626299" cy="41656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4" name="文本框 8">
            <a:extLst>
              <a:ext uri="{FF2B5EF4-FFF2-40B4-BE49-F238E27FC236}">
                <a16:creationId xmlns:a16="http://schemas.microsoft.com/office/drawing/2014/main" id="{89B7976D-2A8B-B14D-9877-C7FC812B4AC9}"/>
              </a:ext>
            </a:extLst>
          </p:cNvPr>
          <p:cNvSpPr txBox="1"/>
          <p:nvPr/>
        </p:nvSpPr>
        <p:spPr>
          <a:xfrm>
            <a:off x="8965137" y="5098492"/>
            <a:ext cx="27579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zh-CN" sz="1600" i="1" dirty="0">
                <a:latin typeface="Constantia" panose="02030602050306030303" pitchFamily="18" charset="0"/>
                <a:ea typeface="SimHei" panose="02010609060101010101" pitchFamily="49" charset="-122"/>
                <a:cs typeface="Arial" panose="020B0604020202020204" pitchFamily="34" charset="0"/>
              </a:rPr>
              <a:t>(Lu</a:t>
            </a:r>
            <a:r>
              <a:rPr kumimoji="1" lang="zh-CN" altLang="en-US" sz="1600" i="1" dirty="0">
                <a:latin typeface="Constantia" panose="02030602050306030303" pitchFamily="18" charset="0"/>
                <a:ea typeface="SimHei" panose="02010609060101010101" pitchFamily="49" charset="-122"/>
                <a:cs typeface="Arial" panose="020B0604020202020204" pitchFamily="34" charset="0"/>
              </a:rPr>
              <a:t> </a:t>
            </a:r>
            <a:r>
              <a:rPr kumimoji="1" lang="en-US" altLang="zh-CN" sz="1600" i="1" dirty="0">
                <a:latin typeface="Constantia" panose="02030602050306030303" pitchFamily="18" charset="0"/>
                <a:ea typeface="SimHei" panose="02010609060101010101" pitchFamily="49" charset="-122"/>
                <a:cs typeface="Arial" panose="020B0604020202020204" pitchFamily="34" charset="0"/>
              </a:rPr>
              <a:t>and</a:t>
            </a:r>
            <a:r>
              <a:rPr kumimoji="1" lang="zh-CN" altLang="en-US" sz="1600" i="1" dirty="0">
                <a:latin typeface="Constantia" panose="02030602050306030303" pitchFamily="18" charset="0"/>
                <a:ea typeface="SimHei" panose="02010609060101010101" pitchFamily="49" charset="-122"/>
                <a:cs typeface="Arial" panose="020B0604020202020204" pitchFamily="34" charset="0"/>
              </a:rPr>
              <a:t> </a:t>
            </a:r>
            <a:r>
              <a:rPr kumimoji="1" lang="en-US" altLang="zh-CN" sz="1600" i="1" dirty="0">
                <a:latin typeface="Constantia" panose="02030602050306030303" pitchFamily="18" charset="0"/>
                <a:ea typeface="SimHei" panose="02010609060101010101" pitchFamily="49" charset="-122"/>
                <a:cs typeface="Arial" panose="020B0604020202020204" pitchFamily="34" charset="0"/>
              </a:rPr>
              <a:t>Ku ,</a:t>
            </a:r>
            <a:r>
              <a:rPr kumimoji="1" lang="zh-CN" altLang="en-US" sz="1600" i="1" dirty="0">
                <a:latin typeface="Constantia" panose="02030602050306030303" pitchFamily="18" charset="0"/>
                <a:ea typeface="SimHei" panose="02010609060101010101" pitchFamily="49" charset="-122"/>
                <a:cs typeface="Arial" panose="020B0604020202020204" pitchFamily="34" charset="0"/>
              </a:rPr>
              <a:t> </a:t>
            </a:r>
            <a:r>
              <a:rPr kumimoji="1" lang="en-US" altLang="zh-CN" sz="1600" i="1" dirty="0">
                <a:latin typeface="Constantia" panose="02030602050306030303" pitchFamily="18" charset="0"/>
                <a:ea typeface="SimHei" panose="02010609060101010101" pitchFamily="49" charset="-122"/>
                <a:cs typeface="Arial" panose="020B0604020202020204" pitchFamily="34" charset="0"/>
              </a:rPr>
              <a:t>2021,</a:t>
            </a:r>
            <a:r>
              <a:rPr kumimoji="1" lang="zh-CN" altLang="en-US" sz="1600" i="1" dirty="0">
                <a:latin typeface="Constantia" panose="02030602050306030303" pitchFamily="18" charset="0"/>
                <a:ea typeface="SimHei" panose="02010609060101010101" pitchFamily="49" charset="-122"/>
                <a:cs typeface="Arial" panose="020B0604020202020204" pitchFamily="34" charset="0"/>
              </a:rPr>
              <a:t> </a:t>
            </a:r>
            <a:r>
              <a:rPr kumimoji="1" lang="en-US" altLang="zh-CN" sz="1600" i="1" dirty="0">
                <a:latin typeface="Constantia" panose="02030602050306030303" pitchFamily="18" charset="0"/>
                <a:ea typeface="SimHei" panose="02010609060101010101" pitchFamily="49" charset="-122"/>
                <a:cs typeface="Arial" panose="020B0604020202020204" pitchFamily="34" charset="0"/>
              </a:rPr>
              <a:t>FININ)</a:t>
            </a:r>
            <a:endParaRPr kumimoji="1" lang="zh-CN" altLang="en-US" sz="1600" i="1" dirty="0">
              <a:latin typeface="Constantia" panose="02030602050306030303" pitchFamily="18" charset="0"/>
              <a:ea typeface="SimHei" panose="02010609060101010101" pitchFamily="49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0133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4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377</TotalTime>
  <Words>1225</Words>
  <Application>Microsoft Macintosh PowerPoint</Application>
  <PresentationFormat>Widescreen</PresentationFormat>
  <Paragraphs>219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Arial</vt:lpstr>
      <vt:lpstr>Book Antiqua</vt:lpstr>
      <vt:lpstr>Calibri</vt:lpstr>
      <vt:lpstr>Calibri Light</vt:lpstr>
      <vt:lpstr>Constantia</vt:lpstr>
      <vt:lpstr>Times New Roman</vt:lpstr>
      <vt:lpstr>Office Theme</vt:lpstr>
      <vt:lpstr>Decode Brain Representations based on Python</vt:lpstr>
      <vt:lpstr>Why this workshop?</vt:lpstr>
      <vt:lpstr>Goals of today’s workshop:</vt:lpstr>
      <vt:lpstr>Outline of today’s workshop</vt:lpstr>
      <vt:lpstr>Classification-based Decoding</vt:lpstr>
      <vt:lpstr>Classification-based Decoding</vt:lpstr>
      <vt:lpstr>Classification-based Decoding</vt:lpstr>
      <vt:lpstr>Classification-based Decoding</vt:lpstr>
      <vt:lpstr>Classification-based Decoding</vt:lpstr>
      <vt:lpstr>Classification-based Decoding</vt:lpstr>
      <vt:lpstr>Classification-based Decoding</vt:lpstr>
      <vt:lpstr>Classification-based Decoding</vt:lpstr>
      <vt:lpstr>Classification-based Decoding</vt:lpstr>
      <vt:lpstr>Classification-based Decoding</vt:lpstr>
      <vt:lpstr>Representational Similarity Analysis</vt:lpstr>
      <vt:lpstr>Representational Similarity Analysis</vt:lpstr>
      <vt:lpstr>Representational Similarity Analysis</vt:lpstr>
      <vt:lpstr>Representational Similarity Analysis</vt:lpstr>
      <vt:lpstr>Representational Similarity Analysis</vt:lpstr>
      <vt:lpstr>Representational Similarity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Decode Brain Representations based on Python</dc:title>
  <dc:creator>Lu, Zitong</dc:creator>
  <cp:lastModifiedBy>Lu, Zitong</cp:lastModifiedBy>
  <cp:revision>2</cp:revision>
  <dcterms:created xsi:type="dcterms:W3CDTF">2023-04-21T04:19:03Z</dcterms:created>
  <dcterms:modified xsi:type="dcterms:W3CDTF">2023-04-21T16:26:34Z</dcterms:modified>
</cp:coreProperties>
</file>